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 id="2147483701" r:id="rId5"/>
    <p:sldMasterId id="2147483691" r:id="rId6"/>
    <p:sldMasterId id="2147483695" r:id="rId7"/>
    <p:sldMasterId id="2147483707" r:id="rId8"/>
    <p:sldMasterId id="2147483709" r:id="rId9"/>
  </p:sldMasterIdLst>
  <p:sldIdLst>
    <p:sldId id="271" r:id="rId10"/>
    <p:sldId id="272" r:id="rId11"/>
    <p:sldId id="273" r:id="rId12"/>
    <p:sldId id="274" r:id="rId1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9D7E0-2994-4A52-ACE2-50126B1623E5}" v="6" dt="2022-11-25T00:30:32.998"/>
    <p1510:client id="{6CD8CC52-A4D2-8405-1550-A03A5246963F}" v="7" dt="2022-11-25T00:28:23.177"/>
  </p1510:revLst>
</p1510:revInfo>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718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2305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493817"/>
            <a:ext cx="5181600" cy="36831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493817"/>
            <a:ext cx="5181600" cy="36831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1726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502229"/>
            <a:ext cx="5157787" cy="759278"/>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502229"/>
            <a:ext cx="5183188" cy="759278"/>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557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713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39880"/>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7005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62157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38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471620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493817"/>
            <a:ext cx="5181600" cy="36831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493817"/>
            <a:ext cx="5181600" cy="36831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9648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502229"/>
            <a:ext cx="5157787" cy="759278"/>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502229"/>
            <a:ext cx="5183188" cy="759278"/>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561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39880"/>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7005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13129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11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9219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493817"/>
            <a:ext cx="5181600" cy="36831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493817"/>
            <a:ext cx="5181600" cy="36831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167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502229"/>
            <a:ext cx="5157787" cy="759278"/>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502229"/>
            <a:ext cx="5183188" cy="759278"/>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47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110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39880"/>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7005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12006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7422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4.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3.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6.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7577667" y="1903698"/>
            <a:ext cx="4614333" cy="43722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userDrawn="1"/>
        </p:nvPicPr>
        <p:blipFill rotWithShape="1">
          <a:blip r:embed="rId3" cstate="print">
            <a:extLst>
              <a:ext uri="{28A0092B-C50C-407E-A947-70E740481C1C}">
                <a14:useLocalDpi xmlns:a14="http://schemas.microsoft.com/office/drawing/2010/main" val="0"/>
              </a:ext>
            </a:extLst>
          </a:blip>
          <a:srcRect l="1437" t="18563" b="173"/>
          <a:stretch/>
        </p:blipFill>
        <p:spPr>
          <a:xfrm>
            <a:off x="-1" y="1902721"/>
            <a:ext cx="7577667" cy="4373226"/>
          </a:xfrm>
          <a:prstGeom prst="rect">
            <a:avLst/>
          </a:prstGeom>
        </p:spPr>
      </p:pic>
      <p:sp>
        <p:nvSpPr>
          <p:cNvPr id="5" name="Rectangle 4"/>
          <p:cNvSpPr/>
          <p:nvPr userDrawn="1"/>
        </p:nvSpPr>
        <p:spPr>
          <a:xfrm>
            <a:off x="-1" y="0"/>
            <a:ext cx="12192001" cy="1903698"/>
          </a:xfrm>
          <a:prstGeom prst="rect">
            <a:avLst/>
          </a:prstGeom>
          <a:gradFill flip="none" rotWithShape="1">
            <a:gsLst>
              <a:gs pos="13000">
                <a:schemeClr val="accent2"/>
              </a:gs>
              <a:gs pos="95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 Box 2"/>
          <p:cNvSpPr txBox="1">
            <a:spLocks noChangeArrowheads="1"/>
          </p:cNvSpPr>
          <p:nvPr userDrawn="1"/>
        </p:nvSpPr>
        <p:spPr bwMode="auto">
          <a:xfrm>
            <a:off x="1928925" y="739094"/>
            <a:ext cx="10011438" cy="1015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0" tIns="0" rIns="0" bIns="0" numCol="1" anchor="t" anchorCtr="0" compatLnSpc="1">
            <a:prstTxWarp prst="textNoShape">
              <a:avLst/>
            </a:prstTxWarp>
            <a:noAutofit/>
          </a:bodyPr>
          <a:lstStyle/>
          <a:p>
            <a:pPr marL="0" marR="0" lvl="0" indent="0" algn="r" defTabSz="914400" rtl="0" eaLnBrk="0" fontAlgn="base" latinLnBrk="0" hangingPunct="0">
              <a:lnSpc>
                <a:spcPts val="5100"/>
              </a:lnSpc>
              <a:spcBef>
                <a:spcPct val="0"/>
              </a:spcBef>
              <a:spcAft>
                <a:spcPct val="0"/>
              </a:spcAft>
              <a:buClrTx/>
              <a:buSzTx/>
              <a:buFontTx/>
              <a:buNone/>
              <a:tabLst/>
            </a:pPr>
            <a:r>
              <a:rPr kumimoji="0" lang="en-AU" altLang="en-US" sz="5500" b="0" i="0" u="none" strike="noStrike" cap="none" normalizeH="0" baseline="0">
                <a:ln>
                  <a:noFill/>
                </a:ln>
                <a:solidFill>
                  <a:srgbClr val="FFFFFF"/>
                </a:solidFill>
                <a:effectLst/>
                <a:latin typeface="+mj-lt"/>
              </a:rPr>
              <a:t>TWEED VALLEY</a:t>
            </a:r>
          </a:p>
          <a:p>
            <a:pPr marL="0" marR="0" lvl="0" indent="0" algn="r" defTabSz="914400" rtl="0" eaLnBrk="0" fontAlgn="base" latinLnBrk="0" hangingPunct="0">
              <a:lnSpc>
                <a:spcPts val="2500"/>
              </a:lnSpc>
              <a:spcBef>
                <a:spcPct val="0"/>
              </a:spcBef>
              <a:spcAft>
                <a:spcPct val="0"/>
              </a:spcAft>
              <a:buClrTx/>
              <a:buSzTx/>
              <a:buFontTx/>
              <a:buNone/>
              <a:tabLst/>
            </a:pPr>
            <a:r>
              <a:rPr kumimoji="0" lang="en-AU" altLang="en-US" sz="3200" b="0" i="0" u="none" strike="noStrike" cap="none" normalizeH="0" baseline="0">
                <a:ln>
                  <a:noFill/>
                </a:ln>
                <a:solidFill>
                  <a:srgbClr val="FFFFFF"/>
                </a:solidFill>
                <a:effectLst/>
                <a:latin typeface="+mj-lt"/>
              </a:rPr>
              <a:t>HOSPITAL DEVELOPMENT</a:t>
            </a:r>
            <a:endParaRPr kumimoji="0" lang="en-US" altLang="en-US" sz="3200" b="0" i="0" u="none" strike="noStrike" cap="none" normalizeH="0" baseline="0">
              <a:ln>
                <a:noFill/>
              </a:ln>
              <a:solidFill>
                <a:schemeClr val="tx1"/>
              </a:solidFill>
              <a:effectLst/>
              <a:latin typeface="+mj-lt"/>
            </a:endParaRPr>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035" y="210550"/>
            <a:ext cx="1466854" cy="1520926"/>
          </a:xfrm>
          <a:prstGeom prst="rect">
            <a:avLst/>
          </a:prstGeom>
        </p:spPr>
      </p:pic>
      <p:sp>
        <p:nvSpPr>
          <p:cNvPr id="9" name="TextBox 8"/>
          <p:cNvSpPr txBox="1"/>
          <p:nvPr userDrawn="1"/>
        </p:nvSpPr>
        <p:spPr>
          <a:xfrm>
            <a:off x="8335925" y="4435609"/>
            <a:ext cx="3604438" cy="738664"/>
          </a:xfrm>
          <a:prstGeom prst="rect">
            <a:avLst/>
          </a:prstGeom>
          <a:noFill/>
        </p:spPr>
        <p:txBody>
          <a:bodyPr wrap="square" rtlCol="0">
            <a:spAutoFit/>
          </a:bodyPr>
          <a:lstStyle/>
          <a:p>
            <a:pPr algn="r"/>
            <a:r>
              <a:rPr lang="en-US" sz="2400" b="1">
                <a:solidFill>
                  <a:schemeClr val="bg1"/>
                </a:solidFill>
              </a:rPr>
              <a:t>Name of presentation</a:t>
            </a:r>
          </a:p>
          <a:p>
            <a:pPr algn="r"/>
            <a:r>
              <a:rPr lang="en-US" b="0">
                <a:solidFill>
                  <a:schemeClr val="bg1"/>
                </a:solidFill>
              </a:rPr>
              <a:t>Date</a:t>
            </a:r>
            <a:endParaRPr lang="en-AU" b="0">
              <a:solidFill>
                <a:schemeClr val="bg1"/>
              </a:solidFill>
            </a:endParaRPr>
          </a:p>
        </p:txBody>
      </p:sp>
      <p:sp>
        <p:nvSpPr>
          <p:cNvPr id="13" name="TextBox 12"/>
          <p:cNvSpPr txBox="1"/>
          <p:nvPr userDrawn="1"/>
        </p:nvSpPr>
        <p:spPr>
          <a:xfrm>
            <a:off x="8335925" y="5487569"/>
            <a:ext cx="3604438" cy="369332"/>
          </a:xfrm>
          <a:prstGeom prst="rect">
            <a:avLst/>
          </a:prstGeom>
          <a:noFill/>
        </p:spPr>
        <p:txBody>
          <a:bodyPr wrap="square" rtlCol="0">
            <a:spAutoFit/>
          </a:bodyPr>
          <a:lstStyle/>
          <a:p>
            <a:pPr algn="r"/>
            <a:r>
              <a:rPr lang="en-US" b="0">
                <a:solidFill>
                  <a:schemeClr val="bg1"/>
                </a:solidFill>
              </a:rPr>
              <a:t>In-confidence</a:t>
            </a:r>
            <a:endParaRPr lang="en-AU" b="0">
              <a:solidFill>
                <a:schemeClr val="bg1"/>
              </a:solidFill>
            </a:endParaRPr>
          </a:p>
        </p:txBody>
      </p:sp>
      <p:sp>
        <p:nvSpPr>
          <p:cNvPr id="3" name="Rectangle 2"/>
          <p:cNvSpPr/>
          <p:nvPr userDrawn="1"/>
        </p:nvSpPr>
        <p:spPr>
          <a:xfrm>
            <a:off x="6772275" y="1902721"/>
            <a:ext cx="840639" cy="4372248"/>
          </a:xfrm>
          <a:prstGeom prst="rect">
            <a:avLst/>
          </a:prstGeom>
          <a:solidFill>
            <a:schemeClr val="accent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id="{B35E13B4-466E-4128-A8BA-478F9E07FAE7}"/>
              </a:ext>
            </a:extLst>
          </p:cNvPr>
          <p:cNvSpPr/>
          <p:nvPr userDrawn="1"/>
        </p:nvSpPr>
        <p:spPr>
          <a:xfrm>
            <a:off x="0" y="6274968"/>
            <a:ext cx="12192001" cy="583031"/>
          </a:xfrm>
          <a:prstGeom prst="rect">
            <a:avLst/>
          </a:prstGeom>
          <a:gradFill flip="none" rotWithShape="1">
            <a:gsLst>
              <a:gs pos="13000">
                <a:schemeClr val="accent2"/>
              </a:gs>
              <a:gs pos="95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15139574"/>
      </p:ext>
    </p:extLst>
  </p:cSld>
  <p:clrMap bg1="lt1" tx1="dk1" bg2="lt2" tx2="dk2" accent1="accent1" accent2="accent2" accent3="accent3" accent4="accent4" accent5="accent5" accent6="accent6" hlink="hlink" folHlink="folHlink"/>
  <p:sldLayoutIdLst>
    <p:sldLayoutId id="214748369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703"/>
            <a:ext cx="12192000" cy="1079850"/>
          </a:xfrm>
          <a:prstGeom prst="rect">
            <a:avLst/>
          </a:prstGeom>
          <a:gradFill>
            <a:gsLst>
              <a:gs pos="13000">
                <a:schemeClr val="accent2"/>
              </a:gs>
              <a:gs pos="95000">
                <a:schemeClr val="tx2"/>
              </a:gs>
            </a:gsLst>
            <a:lin ang="0" scaled="0"/>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14" name="Rectangle 13"/>
          <p:cNvSpPr/>
          <p:nvPr userDrawn="1"/>
        </p:nvSpPr>
        <p:spPr>
          <a:xfrm>
            <a:off x="0" y="1064147"/>
            <a:ext cx="12192000" cy="1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0" y="6437746"/>
            <a:ext cx="12192000" cy="420255"/>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838199" y="1421690"/>
            <a:ext cx="10860935" cy="810871"/>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838200" y="2637927"/>
            <a:ext cx="10860934" cy="353903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rotWithShape="1">
          <a:blip r:embed="rId7" cstate="print">
            <a:extLst>
              <a:ext uri="{28A0092B-C50C-407E-A947-70E740481C1C}">
                <a14:useLocalDpi xmlns:a14="http://schemas.microsoft.com/office/drawing/2010/main" val="0"/>
              </a:ext>
            </a:extLst>
          </a:blip>
          <a:srcRect l="7187" t="6059" r="9253" b="7178"/>
          <a:stretch/>
        </p:blipFill>
        <p:spPr>
          <a:xfrm>
            <a:off x="261415" y="178370"/>
            <a:ext cx="682489" cy="732993"/>
          </a:xfrm>
          <a:prstGeom prst="rect">
            <a:avLst/>
          </a:prstGeom>
        </p:spPr>
      </p:pic>
      <p:sp>
        <p:nvSpPr>
          <p:cNvPr id="10" name="Text Box 2"/>
          <p:cNvSpPr txBox="1">
            <a:spLocks noChangeArrowheads="1"/>
          </p:cNvSpPr>
          <p:nvPr userDrawn="1"/>
        </p:nvSpPr>
        <p:spPr bwMode="auto">
          <a:xfrm>
            <a:off x="6543675" y="341741"/>
            <a:ext cx="5389375" cy="7723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ts val="3500"/>
              </a:lnSpc>
              <a:spcBef>
                <a:spcPct val="0"/>
              </a:spcBef>
              <a:spcAft>
                <a:spcPct val="0"/>
              </a:spcAft>
              <a:buClrTx/>
              <a:buSzTx/>
              <a:buFontTx/>
              <a:buNone/>
              <a:tabLst/>
            </a:pPr>
            <a:r>
              <a:rPr kumimoji="0" lang="en-AU" altLang="en-US" sz="3800" b="0" i="0" u="none" strike="noStrike" cap="none" normalizeH="0" baseline="0">
                <a:ln>
                  <a:noFill/>
                </a:ln>
                <a:solidFill>
                  <a:srgbClr val="FFFFFF"/>
                </a:solidFill>
                <a:effectLst/>
                <a:latin typeface="+mj-lt"/>
                <a:cs typeface="Calibri Light" panose="020F0302020204030204" pitchFamily="34" charset="0"/>
              </a:rPr>
              <a:t>TWEED VALLEY </a:t>
            </a:r>
          </a:p>
          <a:p>
            <a:pPr marL="0" marR="0" lvl="0" indent="0" algn="r" defTabSz="914400" rtl="0" eaLnBrk="0" fontAlgn="base" latinLnBrk="0" hangingPunct="0">
              <a:lnSpc>
                <a:spcPts val="1800"/>
              </a:lnSpc>
              <a:spcBef>
                <a:spcPct val="0"/>
              </a:spcBef>
              <a:spcAft>
                <a:spcPct val="0"/>
              </a:spcAft>
              <a:buClrTx/>
              <a:buSzTx/>
              <a:buFontTx/>
              <a:buNone/>
              <a:tabLst/>
            </a:pPr>
            <a:r>
              <a:rPr kumimoji="0" lang="en-AU" altLang="en-US" sz="2200" b="0" i="0" u="none" strike="noStrike" cap="none" normalizeH="0" baseline="0">
                <a:ln>
                  <a:noFill/>
                </a:ln>
                <a:solidFill>
                  <a:srgbClr val="FFFFFF"/>
                </a:solidFill>
                <a:effectLst/>
                <a:latin typeface="+mj-lt"/>
                <a:cs typeface="Calibri Light" panose="020F0302020204030204" pitchFamily="34" charset="0"/>
              </a:rPr>
              <a:t>HOSPITAL DEVELOPMENT</a:t>
            </a:r>
            <a:endParaRPr kumimoji="0" lang="en-US" altLang="en-US" sz="2200" b="0" i="0" u="none" strike="noStrike" cap="none" normalizeH="0" baseline="0">
              <a:ln>
                <a:noFill/>
              </a:ln>
              <a:solidFill>
                <a:schemeClr val="tx1"/>
              </a:solidFill>
              <a:effectLst/>
              <a:latin typeface="+mj-lt"/>
              <a:cs typeface="Calibri Light" panose="020F0302020204030204" pitchFamily="34" charset="0"/>
            </a:endParaRPr>
          </a:p>
        </p:txBody>
      </p:sp>
      <p:sp>
        <p:nvSpPr>
          <p:cNvPr id="12" name="TextBox 11"/>
          <p:cNvSpPr txBox="1"/>
          <p:nvPr userDrawn="1"/>
        </p:nvSpPr>
        <p:spPr>
          <a:xfrm>
            <a:off x="162561" y="6567002"/>
            <a:ext cx="8928484" cy="161583"/>
          </a:xfrm>
          <a:prstGeom prst="rect">
            <a:avLst/>
          </a:prstGeom>
          <a:noFill/>
        </p:spPr>
        <p:txBody>
          <a:bodyPr wrap="square" lIns="0" tIns="0" rIns="0" bIns="0" rtlCol="0">
            <a:spAutoFit/>
          </a:bodyPr>
          <a:lstStyle/>
          <a:p>
            <a:r>
              <a:rPr lang="en-AU" sz="1050" b="1" i="0" kern="1200">
                <a:solidFill>
                  <a:schemeClr val="bg1"/>
                </a:solidFill>
                <a:effectLst/>
                <a:latin typeface="+mn-lt"/>
                <a:ea typeface="+mn-ea"/>
                <a:cs typeface="+mn-cs"/>
              </a:rPr>
              <a:t> </a:t>
            </a:r>
            <a:r>
              <a:rPr lang="en-AU" sz="1050" b="1" i="0" kern="1200">
                <a:solidFill>
                  <a:schemeClr val="bg1"/>
                </a:solidFill>
                <a:effectLst/>
                <a:latin typeface="Calibri Light" panose="020F0302020204030204" pitchFamily="34" charset="0"/>
                <a:ea typeface="+mn-ea"/>
                <a:cs typeface="Calibri Light" panose="020F0302020204030204" pitchFamily="34" charset="0"/>
              </a:rPr>
              <a:t>For more</a:t>
            </a:r>
            <a:r>
              <a:rPr lang="en-AU" sz="1050" b="1" i="0" kern="1200" baseline="0">
                <a:solidFill>
                  <a:schemeClr val="bg1"/>
                </a:solidFill>
                <a:effectLst/>
                <a:latin typeface="Calibri Light" panose="020F0302020204030204" pitchFamily="34" charset="0"/>
                <a:ea typeface="+mn-ea"/>
                <a:cs typeface="Calibri Light" panose="020F0302020204030204" pitchFamily="34" charset="0"/>
              </a:rPr>
              <a:t> information visit </a:t>
            </a:r>
            <a:r>
              <a:rPr lang="en-AU" sz="1050" b="1" i="0" kern="1200">
                <a:solidFill>
                  <a:schemeClr val="bg1"/>
                </a:solidFill>
                <a:effectLst/>
                <a:latin typeface="Calibri Light" panose="020F0302020204030204" pitchFamily="34" charset="0"/>
                <a:ea typeface="+mn-ea"/>
                <a:cs typeface="Calibri Light" panose="020F0302020204030204" pitchFamily="34" charset="0"/>
              </a:rPr>
              <a:t>nnswlhd.health.nsw.gov.au</a:t>
            </a:r>
            <a:endParaRPr lang="en-AU" sz="1050" b="1">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5830352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Clr>
          <a:schemeClr val="accent4"/>
        </a:buClr>
        <a:buFont typeface="Arial" panose="020B0604020202020204" pitchFamily="34" charset="0"/>
        <a:buChar char="•"/>
        <a:defRPr sz="280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240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200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180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180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A3BBFC4-04A2-4D0A-A626-5082925C45C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37" t="18563" b="173"/>
          <a:stretch/>
        </p:blipFill>
        <p:spPr>
          <a:xfrm>
            <a:off x="-1" y="1902721"/>
            <a:ext cx="7577667" cy="4373226"/>
          </a:xfrm>
          <a:prstGeom prst="rect">
            <a:avLst/>
          </a:prstGeom>
        </p:spPr>
      </p:pic>
      <p:sp>
        <p:nvSpPr>
          <p:cNvPr id="2" name="Rectangle 1"/>
          <p:cNvSpPr/>
          <p:nvPr userDrawn="1"/>
        </p:nvSpPr>
        <p:spPr>
          <a:xfrm>
            <a:off x="7577667" y="1903698"/>
            <a:ext cx="4614333" cy="43722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userDrawn="1"/>
        </p:nvSpPr>
        <p:spPr>
          <a:xfrm>
            <a:off x="-1" y="0"/>
            <a:ext cx="12192001" cy="1903698"/>
          </a:xfrm>
          <a:prstGeom prst="rect">
            <a:avLst/>
          </a:prstGeom>
          <a:gradFill flip="none" rotWithShape="1">
            <a:gsLst>
              <a:gs pos="21000">
                <a:schemeClr val="accent2"/>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 Box 2"/>
          <p:cNvSpPr txBox="1">
            <a:spLocks noChangeArrowheads="1"/>
          </p:cNvSpPr>
          <p:nvPr userDrawn="1"/>
        </p:nvSpPr>
        <p:spPr bwMode="auto">
          <a:xfrm>
            <a:off x="1928925" y="739094"/>
            <a:ext cx="10011438" cy="1015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0" tIns="0" rIns="0" bIns="0" numCol="1" anchor="t" anchorCtr="0" compatLnSpc="1">
            <a:prstTxWarp prst="textNoShape">
              <a:avLst/>
            </a:prstTxWarp>
            <a:noAutofit/>
          </a:bodyPr>
          <a:lstStyle/>
          <a:p>
            <a:pPr marL="0" marR="0" lvl="0" indent="0" algn="r" defTabSz="914400" rtl="0" eaLnBrk="0" fontAlgn="base" latinLnBrk="0" hangingPunct="0">
              <a:lnSpc>
                <a:spcPts val="5100"/>
              </a:lnSpc>
              <a:spcBef>
                <a:spcPct val="0"/>
              </a:spcBef>
              <a:spcAft>
                <a:spcPct val="0"/>
              </a:spcAft>
              <a:buClrTx/>
              <a:buSzTx/>
              <a:buFontTx/>
              <a:buNone/>
              <a:tabLst/>
            </a:pPr>
            <a:r>
              <a:rPr kumimoji="0" lang="en-AU" altLang="en-US" sz="5500" b="0" i="0" u="none" strike="noStrike" cap="none" normalizeH="0" baseline="0">
                <a:ln>
                  <a:noFill/>
                </a:ln>
                <a:solidFill>
                  <a:srgbClr val="FFFFFF"/>
                </a:solidFill>
                <a:effectLst/>
                <a:latin typeface="+mj-lt"/>
              </a:rPr>
              <a:t>TWEED VALLEY</a:t>
            </a:r>
          </a:p>
          <a:p>
            <a:pPr marL="0" marR="0" lvl="0" indent="0" algn="r" defTabSz="914400" rtl="0" eaLnBrk="0" fontAlgn="base" latinLnBrk="0" hangingPunct="0">
              <a:lnSpc>
                <a:spcPts val="2500"/>
              </a:lnSpc>
              <a:spcBef>
                <a:spcPct val="0"/>
              </a:spcBef>
              <a:spcAft>
                <a:spcPct val="0"/>
              </a:spcAft>
              <a:buClrTx/>
              <a:buSzTx/>
              <a:buFontTx/>
              <a:buNone/>
              <a:tabLst/>
            </a:pPr>
            <a:r>
              <a:rPr kumimoji="0" lang="en-AU" altLang="en-US" sz="3200" b="0" i="0" u="none" strike="noStrike" cap="none" normalizeH="0" baseline="0">
                <a:ln>
                  <a:noFill/>
                </a:ln>
                <a:solidFill>
                  <a:srgbClr val="FFFFFF"/>
                </a:solidFill>
                <a:effectLst/>
                <a:latin typeface="+mj-lt"/>
              </a:rPr>
              <a:t>HOSPITAL DEVELOPMENT</a:t>
            </a:r>
            <a:endParaRPr kumimoji="0" lang="en-US" altLang="en-US" sz="3200" b="0" i="0" u="none" strike="noStrike" cap="none" normalizeH="0" baseline="0">
              <a:ln>
                <a:noFill/>
              </a:ln>
              <a:solidFill>
                <a:schemeClr val="tx1"/>
              </a:solidFill>
              <a:effectLst/>
              <a:latin typeface="+mj-lt"/>
            </a:endParaRPr>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035" y="210550"/>
            <a:ext cx="1466854" cy="1520926"/>
          </a:xfrm>
          <a:prstGeom prst="rect">
            <a:avLst/>
          </a:prstGeom>
        </p:spPr>
      </p:pic>
      <p:sp>
        <p:nvSpPr>
          <p:cNvPr id="7" name="Rectangle 6"/>
          <p:cNvSpPr/>
          <p:nvPr userDrawn="1"/>
        </p:nvSpPr>
        <p:spPr>
          <a:xfrm>
            <a:off x="-1" y="6275947"/>
            <a:ext cx="12192001" cy="5820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userDrawn="1"/>
        </p:nvSpPr>
        <p:spPr>
          <a:xfrm>
            <a:off x="8335925" y="4435036"/>
            <a:ext cx="3604438" cy="738664"/>
          </a:xfrm>
          <a:prstGeom prst="rect">
            <a:avLst/>
          </a:prstGeom>
          <a:noFill/>
        </p:spPr>
        <p:txBody>
          <a:bodyPr wrap="square" rtlCol="0">
            <a:spAutoFit/>
          </a:bodyPr>
          <a:lstStyle/>
          <a:p>
            <a:pPr algn="r"/>
            <a:r>
              <a:rPr lang="en-US" sz="2400" b="1">
                <a:solidFill>
                  <a:schemeClr val="bg1"/>
                </a:solidFill>
              </a:rPr>
              <a:t>Name of presentation</a:t>
            </a:r>
          </a:p>
          <a:p>
            <a:pPr algn="r"/>
            <a:r>
              <a:rPr lang="en-US" b="0">
                <a:solidFill>
                  <a:schemeClr val="bg1"/>
                </a:solidFill>
              </a:rPr>
              <a:t>Date</a:t>
            </a:r>
            <a:endParaRPr lang="en-AU" b="0">
              <a:solidFill>
                <a:schemeClr val="bg1"/>
              </a:solidFill>
            </a:endParaRPr>
          </a:p>
        </p:txBody>
      </p:sp>
      <p:sp>
        <p:nvSpPr>
          <p:cNvPr id="13" name="TextBox 12"/>
          <p:cNvSpPr txBox="1"/>
          <p:nvPr userDrawn="1"/>
        </p:nvSpPr>
        <p:spPr>
          <a:xfrm>
            <a:off x="8335925" y="5486996"/>
            <a:ext cx="3604438" cy="369332"/>
          </a:xfrm>
          <a:prstGeom prst="rect">
            <a:avLst/>
          </a:prstGeom>
          <a:noFill/>
        </p:spPr>
        <p:txBody>
          <a:bodyPr wrap="square" rtlCol="0">
            <a:spAutoFit/>
          </a:bodyPr>
          <a:lstStyle/>
          <a:p>
            <a:pPr algn="r"/>
            <a:r>
              <a:rPr lang="en-US" b="0">
                <a:solidFill>
                  <a:schemeClr val="bg1"/>
                </a:solidFill>
              </a:rPr>
              <a:t>In-confidence</a:t>
            </a:r>
            <a:endParaRPr lang="en-AU" b="0">
              <a:solidFill>
                <a:schemeClr val="bg1"/>
              </a:solidFill>
            </a:endParaRPr>
          </a:p>
        </p:txBody>
      </p:sp>
      <p:sp>
        <p:nvSpPr>
          <p:cNvPr id="3" name="Rectangle 2"/>
          <p:cNvSpPr/>
          <p:nvPr userDrawn="1"/>
        </p:nvSpPr>
        <p:spPr>
          <a:xfrm>
            <a:off x="6772275" y="1902721"/>
            <a:ext cx="805391" cy="4372248"/>
          </a:xfrm>
          <a:prstGeom prst="rect">
            <a:avLst/>
          </a:prstGeom>
          <a:solidFill>
            <a:schemeClr val="accent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69535528"/>
      </p:ext>
    </p:extLst>
  </p:cSld>
  <p:clrMap bg1="lt1" tx1="dk1" bg2="lt2" tx2="dk2" accent1="accent1" accent2="accent2" accent3="accent3" accent4="accent4" accent5="accent5" accent6="accent6" hlink="hlink" folHlink="folHlink"/>
  <p:sldLayoutIdLst>
    <p:sldLayoutId id="214748369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703"/>
            <a:ext cx="12192000" cy="1079850"/>
          </a:xfrm>
          <a:prstGeom prst="rect">
            <a:avLst/>
          </a:prstGeom>
          <a:gradFill>
            <a:gsLst>
              <a:gs pos="22000">
                <a:schemeClr val="accent2"/>
              </a:gs>
              <a:gs pos="95000">
                <a:schemeClr val="accent1"/>
              </a:gs>
            </a:gsLst>
            <a:lin ang="0" scaled="0"/>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14" name="Rectangle 13"/>
          <p:cNvSpPr/>
          <p:nvPr userDrawn="1"/>
        </p:nvSpPr>
        <p:spPr>
          <a:xfrm>
            <a:off x="0" y="1064147"/>
            <a:ext cx="12192000" cy="1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0" y="6437746"/>
            <a:ext cx="12192000" cy="420255"/>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838199" y="1421690"/>
            <a:ext cx="10860935" cy="810871"/>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838200" y="2637927"/>
            <a:ext cx="10860934" cy="353903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rotWithShape="1">
          <a:blip r:embed="rId7" cstate="print">
            <a:extLst>
              <a:ext uri="{28A0092B-C50C-407E-A947-70E740481C1C}">
                <a14:useLocalDpi xmlns:a14="http://schemas.microsoft.com/office/drawing/2010/main" val="0"/>
              </a:ext>
            </a:extLst>
          </a:blip>
          <a:srcRect l="7187" t="6059" r="9253" b="7178"/>
          <a:stretch/>
        </p:blipFill>
        <p:spPr>
          <a:xfrm>
            <a:off x="261415" y="178370"/>
            <a:ext cx="682489" cy="732993"/>
          </a:xfrm>
          <a:prstGeom prst="rect">
            <a:avLst/>
          </a:prstGeom>
        </p:spPr>
      </p:pic>
      <p:sp>
        <p:nvSpPr>
          <p:cNvPr id="10" name="Text Box 2"/>
          <p:cNvSpPr txBox="1">
            <a:spLocks noChangeArrowheads="1"/>
          </p:cNvSpPr>
          <p:nvPr userDrawn="1"/>
        </p:nvSpPr>
        <p:spPr bwMode="auto">
          <a:xfrm>
            <a:off x="6543675" y="341741"/>
            <a:ext cx="5389375" cy="7723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ts val="3500"/>
              </a:lnSpc>
              <a:spcBef>
                <a:spcPct val="0"/>
              </a:spcBef>
              <a:spcAft>
                <a:spcPct val="0"/>
              </a:spcAft>
              <a:buClrTx/>
              <a:buSzTx/>
              <a:buFontTx/>
              <a:buNone/>
              <a:tabLst/>
            </a:pPr>
            <a:r>
              <a:rPr kumimoji="0" lang="en-AU" altLang="en-US" sz="3800" b="0" i="0" u="none" strike="noStrike" cap="none" normalizeH="0" baseline="0">
                <a:ln>
                  <a:noFill/>
                </a:ln>
                <a:solidFill>
                  <a:srgbClr val="FFFFFF"/>
                </a:solidFill>
                <a:effectLst/>
                <a:latin typeface="+mj-lt"/>
                <a:cs typeface="Calibri Light" panose="020F0302020204030204" pitchFamily="34" charset="0"/>
              </a:rPr>
              <a:t>TWEED VALLEY </a:t>
            </a:r>
          </a:p>
          <a:p>
            <a:pPr marL="0" marR="0" lvl="0" indent="0" algn="r" defTabSz="914400" rtl="0" eaLnBrk="0" fontAlgn="base" latinLnBrk="0" hangingPunct="0">
              <a:lnSpc>
                <a:spcPts val="1800"/>
              </a:lnSpc>
              <a:spcBef>
                <a:spcPct val="0"/>
              </a:spcBef>
              <a:spcAft>
                <a:spcPct val="0"/>
              </a:spcAft>
              <a:buClrTx/>
              <a:buSzTx/>
              <a:buFontTx/>
              <a:buNone/>
              <a:tabLst/>
            </a:pPr>
            <a:r>
              <a:rPr kumimoji="0" lang="en-AU" altLang="en-US" sz="2200" b="0" i="0" u="none" strike="noStrike" cap="none" normalizeH="0" baseline="0">
                <a:ln>
                  <a:noFill/>
                </a:ln>
                <a:solidFill>
                  <a:srgbClr val="FFFFFF"/>
                </a:solidFill>
                <a:effectLst/>
                <a:latin typeface="+mj-lt"/>
                <a:cs typeface="Calibri Light" panose="020F0302020204030204" pitchFamily="34" charset="0"/>
              </a:rPr>
              <a:t>HOSPITAL DEVELOPMENT</a:t>
            </a:r>
            <a:endParaRPr kumimoji="0" lang="en-US" altLang="en-US" sz="2200" b="0" i="0" u="none" strike="noStrike" cap="none" normalizeH="0" baseline="0">
              <a:ln>
                <a:noFill/>
              </a:ln>
              <a:solidFill>
                <a:schemeClr val="tx1"/>
              </a:solidFill>
              <a:effectLst/>
              <a:latin typeface="+mj-lt"/>
              <a:cs typeface="Calibri Light" panose="020F0302020204030204" pitchFamily="34" charset="0"/>
            </a:endParaRPr>
          </a:p>
        </p:txBody>
      </p:sp>
      <p:sp>
        <p:nvSpPr>
          <p:cNvPr id="12" name="TextBox 11"/>
          <p:cNvSpPr txBox="1"/>
          <p:nvPr userDrawn="1"/>
        </p:nvSpPr>
        <p:spPr>
          <a:xfrm>
            <a:off x="162561" y="6567002"/>
            <a:ext cx="8928484" cy="161583"/>
          </a:xfrm>
          <a:prstGeom prst="rect">
            <a:avLst/>
          </a:prstGeom>
          <a:noFill/>
        </p:spPr>
        <p:txBody>
          <a:bodyPr wrap="square" lIns="0" tIns="0" rIns="0" bIns="0" rtlCol="0">
            <a:spAutoFit/>
          </a:bodyPr>
          <a:lstStyle/>
          <a:p>
            <a:r>
              <a:rPr lang="en-AU" sz="1050" b="1" i="0" kern="1200">
                <a:solidFill>
                  <a:schemeClr val="bg1"/>
                </a:solidFill>
                <a:effectLst/>
                <a:latin typeface="+mn-lt"/>
                <a:ea typeface="+mn-ea"/>
                <a:cs typeface="+mn-cs"/>
              </a:rPr>
              <a:t> </a:t>
            </a:r>
            <a:r>
              <a:rPr lang="en-AU" sz="1050" b="1" i="0" kern="1200">
                <a:solidFill>
                  <a:schemeClr val="bg1"/>
                </a:solidFill>
                <a:effectLst/>
                <a:latin typeface="Calibri Light" panose="020F0302020204030204" pitchFamily="34" charset="0"/>
                <a:ea typeface="+mn-ea"/>
                <a:cs typeface="Calibri Light" panose="020F0302020204030204" pitchFamily="34" charset="0"/>
              </a:rPr>
              <a:t>For more</a:t>
            </a:r>
            <a:r>
              <a:rPr lang="en-AU" sz="1050" b="1" i="0" kern="1200" baseline="0">
                <a:solidFill>
                  <a:schemeClr val="bg1"/>
                </a:solidFill>
                <a:effectLst/>
                <a:latin typeface="Calibri Light" panose="020F0302020204030204" pitchFamily="34" charset="0"/>
                <a:ea typeface="+mn-ea"/>
                <a:cs typeface="Calibri Light" panose="020F0302020204030204" pitchFamily="34" charset="0"/>
              </a:rPr>
              <a:t> information nnswlhd</a:t>
            </a:r>
            <a:r>
              <a:rPr lang="en-AU" sz="1050" b="1" i="0" kern="1200">
                <a:solidFill>
                  <a:schemeClr val="bg1"/>
                </a:solidFill>
                <a:effectLst/>
                <a:latin typeface="Calibri Light" panose="020F0302020204030204" pitchFamily="34" charset="0"/>
                <a:ea typeface="+mn-ea"/>
                <a:cs typeface="Calibri Light" panose="020F0302020204030204" pitchFamily="34" charset="0"/>
              </a:rPr>
              <a:t>.health.nsw.gov.au</a:t>
            </a:r>
            <a:endParaRPr lang="en-AU" sz="1050" b="1">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3915591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Lst>
  <p:txStyles>
    <p:titleStyle>
      <a:lvl1pPr algn="l" defTabSz="914400" rtl="0" eaLnBrk="1" latinLnBrk="0" hangingPunct="1">
        <a:lnSpc>
          <a:spcPct val="90000"/>
        </a:lnSpc>
        <a:spcBef>
          <a:spcPct val="0"/>
        </a:spcBef>
        <a:buNone/>
        <a:defRPr sz="4400" kern="1200">
          <a:solidFill>
            <a:schemeClr val="accent2"/>
          </a:solidFill>
          <a:latin typeface="+mj-lt"/>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240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200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180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180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A3BBFC4-04A2-4D0A-A626-5082925C45C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37" t="18563" b="173"/>
          <a:stretch/>
        </p:blipFill>
        <p:spPr>
          <a:xfrm>
            <a:off x="-1" y="1902721"/>
            <a:ext cx="7577667" cy="4373226"/>
          </a:xfrm>
          <a:prstGeom prst="rect">
            <a:avLst/>
          </a:prstGeom>
        </p:spPr>
      </p:pic>
      <p:sp>
        <p:nvSpPr>
          <p:cNvPr id="2" name="Rectangle 1"/>
          <p:cNvSpPr/>
          <p:nvPr userDrawn="1"/>
        </p:nvSpPr>
        <p:spPr>
          <a:xfrm>
            <a:off x="7577667" y="1903698"/>
            <a:ext cx="4614333" cy="4372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userDrawn="1"/>
        </p:nvSpPr>
        <p:spPr>
          <a:xfrm>
            <a:off x="-1" y="0"/>
            <a:ext cx="12192001" cy="19036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 Box 2"/>
          <p:cNvSpPr txBox="1">
            <a:spLocks noChangeArrowheads="1"/>
          </p:cNvSpPr>
          <p:nvPr userDrawn="1"/>
        </p:nvSpPr>
        <p:spPr bwMode="auto">
          <a:xfrm>
            <a:off x="1928925" y="739094"/>
            <a:ext cx="10011438" cy="1015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0" tIns="0" rIns="0" bIns="0" numCol="1" anchor="t" anchorCtr="0" compatLnSpc="1">
            <a:prstTxWarp prst="textNoShape">
              <a:avLst/>
            </a:prstTxWarp>
            <a:noAutofit/>
          </a:bodyPr>
          <a:lstStyle/>
          <a:p>
            <a:pPr marL="0" marR="0" lvl="0" indent="0" algn="r" defTabSz="914400" rtl="0" eaLnBrk="0" fontAlgn="base" latinLnBrk="0" hangingPunct="0">
              <a:lnSpc>
                <a:spcPts val="5100"/>
              </a:lnSpc>
              <a:spcBef>
                <a:spcPct val="0"/>
              </a:spcBef>
              <a:spcAft>
                <a:spcPct val="0"/>
              </a:spcAft>
              <a:buClrTx/>
              <a:buSzTx/>
              <a:buFontTx/>
              <a:buNone/>
              <a:tabLst/>
            </a:pPr>
            <a:r>
              <a:rPr kumimoji="0" lang="en-AU" altLang="en-US" sz="5500" b="0" i="0" u="none" strike="noStrike" cap="none" normalizeH="0" baseline="0">
                <a:ln>
                  <a:noFill/>
                </a:ln>
                <a:solidFill>
                  <a:srgbClr val="FFFFFF"/>
                </a:solidFill>
                <a:effectLst/>
                <a:latin typeface="+mj-lt"/>
              </a:rPr>
              <a:t>TWEED VALLEY</a:t>
            </a:r>
          </a:p>
          <a:p>
            <a:pPr marL="0" marR="0" lvl="0" indent="0" algn="r" defTabSz="914400" rtl="0" eaLnBrk="0" fontAlgn="base" latinLnBrk="0" hangingPunct="0">
              <a:lnSpc>
                <a:spcPts val="2500"/>
              </a:lnSpc>
              <a:spcBef>
                <a:spcPct val="0"/>
              </a:spcBef>
              <a:spcAft>
                <a:spcPct val="0"/>
              </a:spcAft>
              <a:buClrTx/>
              <a:buSzTx/>
              <a:buFontTx/>
              <a:buNone/>
              <a:tabLst/>
            </a:pPr>
            <a:r>
              <a:rPr kumimoji="0" lang="en-AU" altLang="en-US" sz="3200" b="0" i="0" u="none" strike="noStrike" cap="none" normalizeH="0" baseline="0">
                <a:ln>
                  <a:noFill/>
                </a:ln>
                <a:solidFill>
                  <a:srgbClr val="FFFFFF"/>
                </a:solidFill>
                <a:effectLst/>
                <a:latin typeface="+mj-lt"/>
              </a:rPr>
              <a:t>HOSPITAL DEVELOPMENT</a:t>
            </a:r>
            <a:endParaRPr kumimoji="0" lang="en-US" altLang="en-US" sz="3200" b="0" i="0" u="none" strike="noStrike" cap="none" normalizeH="0" baseline="0">
              <a:ln>
                <a:noFill/>
              </a:ln>
              <a:solidFill>
                <a:schemeClr val="tx1"/>
              </a:solidFill>
              <a:effectLst/>
              <a:latin typeface="+mj-lt"/>
            </a:endParaRPr>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035" y="210550"/>
            <a:ext cx="1466854" cy="1520926"/>
          </a:xfrm>
          <a:prstGeom prst="rect">
            <a:avLst/>
          </a:prstGeom>
        </p:spPr>
      </p:pic>
      <p:sp>
        <p:nvSpPr>
          <p:cNvPr id="7" name="Rectangle 6"/>
          <p:cNvSpPr/>
          <p:nvPr userDrawn="1"/>
        </p:nvSpPr>
        <p:spPr>
          <a:xfrm>
            <a:off x="-1" y="6275947"/>
            <a:ext cx="12192001" cy="5820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p:cNvSpPr/>
          <p:nvPr userDrawn="1"/>
        </p:nvSpPr>
        <p:spPr>
          <a:xfrm>
            <a:off x="6772275" y="1902721"/>
            <a:ext cx="805391" cy="4372248"/>
          </a:xfrm>
          <a:prstGeom prst="rect">
            <a:avLst/>
          </a:prstGeom>
          <a:solidFill>
            <a:schemeClr val="accent4">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95285789"/>
      </p:ext>
    </p:extLst>
  </p:cSld>
  <p:clrMap bg1="lt1" tx1="dk1" bg2="lt2" tx2="dk2" accent1="accent1" accent2="accent2" accent3="accent3" accent4="accent4" accent5="accent5" accent6="accent6" hlink="hlink" folHlink="folHlink"/>
  <p:sldLayoutIdLst>
    <p:sldLayoutId id="214748370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703"/>
            <a:ext cx="12192000" cy="1079850"/>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14" name="Rectangle 13"/>
          <p:cNvSpPr/>
          <p:nvPr userDrawn="1"/>
        </p:nvSpPr>
        <p:spPr>
          <a:xfrm>
            <a:off x="0" y="1064147"/>
            <a:ext cx="12192000" cy="1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0" y="6437746"/>
            <a:ext cx="12192000" cy="420255"/>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838199" y="1421690"/>
            <a:ext cx="10860935" cy="810871"/>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838200" y="2637927"/>
            <a:ext cx="10860934" cy="353903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rotWithShape="1">
          <a:blip r:embed="rId7" cstate="print">
            <a:extLst>
              <a:ext uri="{28A0092B-C50C-407E-A947-70E740481C1C}">
                <a14:useLocalDpi xmlns:a14="http://schemas.microsoft.com/office/drawing/2010/main" val="0"/>
              </a:ext>
            </a:extLst>
          </a:blip>
          <a:srcRect l="7187" t="6059" r="9253" b="7178"/>
          <a:stretch/>
        </p:blipFill>
        <p:spPr>
          <a:xfrm>
            <a:off x="261415" y="178370"/>
            <a:ext cx="682489" cy="732993"/>
          </a:xfrm>
          <a:prstGeom prst="rect">
            <a:avLst/>
          </a:prstGeom>
        </p:spPr>
      </p:pic>
      <p:sp>
        <p:nvSpPr>
          <p:cNvPr id="10" name="Text Box 2"/>
          <p:cNvSpPr txBox="1">
            <a:spLocks noChangeArrowheads="1"/>
          </p:cNvSpPr>
          <p:nvPr userDrawn="1"/>
        </p:nvSpPr>
        <p:spPr bwMode="auto">
          <a:xfrm>
            <a:off x="6543675" y="341741"/>
            <a:ext cx="5389375" cy="7723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ts val="3500"/>
              </a:lnSpc>
              <a:spcBef>
                <a:spcPct val="0"/>
              </a:spcBef>
              <a:spcAft>
                <a:spcPct val="0"/>
              </a:spcAft>
              <a:buClrTx/>
              <a:buSzTx/>
              <a:buFontTx/>
              <a:buNone/>
              <a:tabLst/>
            </a:pPr>
            <a:r>
              <a:rPr kumimoji="0" lang="en-AU" altLang="en-US" sz="3800" b="0" i="0" u="none" strike="noStrike" cap="none" normalizeH="0" baseline="0">
                <a:ln>
                  <a:noFill/>
                </a:ln>
                <a:solidFill>
                  <a:srgbClr val="FFFFFF"/>
                </a:solidFill>
                <a:effectLst/>
                <a:latin typeface="+mj-lt"/>
                <a:cs typeface="Calibri Light" panose="020F0302020204030204" pitchFamily="34" charset="0"/>
              </a:rPr>
              <a:t>TWEED VALLEY </a:t>
            </a:r>
          </a:p>
          <a:p>
            <a:pPr marL="0" marR="0" lvl="0" indent="0" algn="r" defTabSz="914400" rtl="0" eaLnBrk="0" fontAlgn="base" latinLnBrk="0" hangingPunct="0">
              <a:lnSpc>
                <a:spcPts val="1800"/>
              </a:lnSpc>
              <a:spcBef>
                <a:spcPct val="0"/>
              </a:spcBef>
              <a:spcAft>
                <a:spcPct val="0"/>
              </a:spcAft>
              <a:buClrTx/>
              <a:buSzTx/>
              <a:buFontTx/>
              <a:buNone/>
              <a:tabLst/>
            </a:pPr>
            <a:r>
              <a:rPr kumimoji="0" lang="en-AU" altLang="en-US" sz="2200" b="0" i="0" u="none" strike="noStrike" cap="none" normalizeH="0" baseline="0">
                <a:ln>
                  <a:noFill/>
                </a:ln>
                <a:solidFill>
                  <a:srgbClr val="FFFFFF"/>
                </a:solidFill>
                <a:effectLst/>
                <a:latin typeface="+mj-lt"/>
                <a:cs typeface="Calibri Light" panose="020F0302020204030204" pitchFamily="34" charset="0"/>
              </a:rPr>
              <a:t>HOSPITAL DEVELOPMENT</a:t>
            </a:r>
            <a:endParaRPr kumimoji="0" lang="en-US" altLang="en-US" sz="2200" b="0" i="0" u="none" strike="noStrike" cap="none" normalizeH="0" baseline="0">
              <a:ln>
                <a:noFill/>
              </a:ln>
              <a:solidFill>
                <a:schemeClr val="tx1"/>
              </a:solidFill>
              <a:effectLst/>
              <a:latin typeface="+mj-lt"/>
              <a:cs typeface="Calibri Light" panose="020F0302020204030204" pitchFamily="34" charset="0"/>
            </a:endParaRPr>
          </a:p>
        </p:txBody>
      </p:sp>
      <p:sp>
        <p:nvSpPr>
          <p:cNvPr id="12" name="TextBox 11"/>
          <p:cNvSpPr txBox="1"/>
          <p:nvPr userDrawn="1"/>
        </p:nvSpPr>
        <p:spPr>
          <a:xfrm>
            <a:off x="162561" y="6567002"/>
            <a:ext cx="8928484" cy="161583"/>
          </a:xfrm>
          <a:prstGeom prst="rect">
            <a:avLst/>
          </a:prstGeom>
          <a:noFill/>
        </p:spPr>
        <p:txBody>
          <a:bodyPr wrap="square" lIns="0" tIns="0" rIns="0" bIns="0" rtlCol="0">
            <a:spAutoFit/>
          </a:bodyPr>
          <a:lstStyle/>
          <a:p>
            <a:r>
              <a:rPr lang="en-AU" sz="1050" b="1" i="0" kern="1200">
                <a:solidFill>
                  <a:schemeClr val="bg1"/>
                </a:solidFill>
                <a:effectLst/>
                <a:latin typeface="+mn-lt"/>
                <a:ea typeface="+mn-ea"/>
                <a:cs typeface="+mn-cs"/>
              </a:rPr>
              <a:t> </a:t>
            </a:r>
            <a:r>
              <a:rPr lang="en-AU" sz="1050" b="1" i="0" kern="1200">
                <a:solidFill>
                  <a:schemeClr val="bg1"/>
                </a:solidFill>
                <a:effectLst/>
                <a:latin typeface="Calibri Light" panose="020F0302020204030204" pitchFamily="34" charset="0"/>
                <a:ea typeface="+mn-ea"/>
                <a:cs typeface="Calibri Light" panose="020F0302020204030204" pitchFamily="34" charset="0"/>
              </a:rPr>
              <a:t>For more</a:t>
            </a:r>
            <a:r>
              <a:rPr lang="en-AU" sz="1050" b="1" i="0" kern="1200" baseline="0">
                <a:solidFill>
                  <a:schemeClr val="bg1"/>
                </a:solidFill>
                <a:effectLst/>
                <a:latin typeface="Calibri Light" panose="020F0302020204030204" pitchFamily="34" charset="0"/>
                <a:ea typeface="+mn-ea"/>
                <a:cs typeface="Calibri Light" panose="020F0302020204030204" pitchFamily="34" charset="0"/>
              </a:rPr>
              <a:t> information www.tweedvalleyhospital</a:t>
            </a:r>
            <a:r>
              <a:rPr lang="en-AU" sz="1050" b="1" i="0" kern="1200">
                <a:solidFill>
                  <a:schemeClr val="bg1"/>
                </a:solidFill>
                <a:effectLst/>
                <a:latin typeface="Calibri Light" panose="020F0302020204030204" pitchFamily="34" charset="0"/>
                <a:ea typeface="+mn-ea"/>
                <a:cs typeface="Calibri Light" panose="020F0302020204030204" pitchFamily="34" charset="0"/>
              </a:rPr>
              <a:t>.health.nsw.gov.au</a:t>
            </a:r>
            <a:endParaRPr lang="en-AU" sz="1050" b="1">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72290878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Lst>
  <p:txStyles>
    <p:titleStyle>
      <a:lvl1pPr algn="l" defTabSz="914400" rtl="0" eaLnBrk="1" latinLnBrk="0" hangingPunct="1">
        <a:lnSpc>
          <a:spcPct val="90000"/>
        </a:lnSpc>
        <a:spcBef>
          <a:spcPct val="0"/>
        </a:spcBef>
        <a:buNone/>
        <a:defRPr sz="4400" kern="1200">
          <a:solidFill>
            <a:schemeClr val="accent2"/>
          </a:solidFill>
          <a:latin typeface="+mj-lt"/>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Clr>
          <a:schemeClr val="accent4"/>
        </a:buClr>
        <a:buFont typeface="Arial" panose="020B0604020202020204" pitchFamily="34" charset="0"/>
        <a:buChar char="•"/>
        <a:defRPr sz="280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240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200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180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180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weedvalleyhospital@health.nsw.gov.au" TargetMode="External"/><Relationship Id="rId2" Type="http://schemas.openxmlformats.org/officeDocument/2006/relationships/hyperlink" Target="http://www.tweedvalleyhospital.health.nsw.gov.au/WWW_Tweed/media/TweedValey/SSD2%20documents/Community%20Communication%20Strategy/Community-Communication-Strategy_SSD2.pdf" TargetMode="External"/><Relationship Id="rId1" Type="http://schemas.openxmlformats.org/officeDocument/2006/relationships/slideLayout" Target="../slideLayouts/slideLayout13.xml"/><Relationship Id="rId4" Type="http://schemas.openxmlformats.org/officeDocument/2006/relationships/hyperlink" Target="http://www.tweedvalleyhospital.health.nsw.gov.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DA1C83-8058-4AF5-8F01-1E59B6E693B0}"/>
              </a:ext>
            </a:extLst>
          </p:cNvPr>
          <p:cNvSpPr txBox="1"/>
          <p:nvPr/>
        </p:nvSpPr>
        <p:spPr>
          <a:xfrm>
            <a:off x="7717872" y="2046914"/>
            <a:ext cx="4320330" cy="954107"/>
          </a:xfrm>
          <a:prstGeom prst="rect">
            <a:avLst/>
          </a:prstGeom>
          <a:noFill/>
        </p:spPr>
        <p:txBody>
          <a:bodyPr wrap="square" lIns="91440" tIns="45720" rIns="91440" bIns="45720" rtlCol="0" anchor="t">
            <a:spAutoFit/>
          </a:bodyPr>
          <a:lstStyle/>
          <a:p>
            <a:r>
              <a:rPr lang="en-AU" sz="2400" b="1" dirty="0">
                <a:solidFill>
                  <a:srgbClr val="103644"/>
                </a:solidFill>
              </a:rPr>
              <a:t>Complaints register</a:t>
            </a:r>
          </a:p>
          <a:p>
            <a:r>
              <a:rPr lang="en-AU" sz="1400" dirty="0">
                <a:solidFill>
                  <a:srgbClr val="103644"/>
                </a:solidFill>
              </a:rPr>
              <a:t>Updated 25 Nov 2022</a:t>
            </a:r>
            <a:endParaRPr lang="en-AU" sz="1400" dirty="0">
              <a:solidFill>
                <a:srgbClr val="103644"/>
              </a:solidFill>
              <a:cs typeface="Arial"/>
            </a:endParaRPr>
          </a:p>
          <a:p>
            <a:endParaRPr lang="en-AU" dirty="0"/>
          </a:p>
        </p:txBody>
      </p:sp>
      <p:sp>
        <p:nvSpPr>
          <p:cNvPr id="3" name="Rectangle 2">
            <a:extLst>
              <a:ext uri="{FF2B5EF4-FFF2-40B4-BE49-F238E27FC236}">
                <a16:creationId xmlns:a16="http://schemas.microsoft.com/office/drawing/2014/main" id="{6965D475-4C3C-48BA-9BB8-F5E1E1C7DA52}"/>
              </a:ext>
            </a:extLst>
          </p:cNvPr>
          <p:cNvSpPr/>
          <p:nvPr/>
        </p:nvSpPr>
        <p:spPr>
          <a:xfrm>
            <a:off x="9878037" y="3345002"/>
            <a:ext cx="1002484" cy="369332"/>
          </a:xfrm>
          <a:prstGeom prst="rect">
            <a:avLst/>
          </a:prstGeom>
        </p:spPr>
        <p:txBody>
          <a:bodyPr wrap="square">
            <a:spAutoFit/>
          </a:bodyPr>
          <a:lstStyle/>
          <a:p>
            <a:r>
              <a:rPr lang="en-AU">
                <a:solidFill>
                  <a:srgbClr val="000000"/>
                </a:solidFill>
                <a:latin typeface="Times New Roman" panose="02020603050405020304" pitchFamily="18" charset="0"/>
              </a:rPr>
              <a:t> </a:t>
            </a:r>
            <a:endParaRPr lang="en-AU"/>
          </a:p>
        </p:txBody>
      </p:sp>
      <p:sp>
        <p:nvSpPr>
          <p:cNvPr id="4" name="TextBox 3">
            <a:extLst>
              <a:ext uri="{FF2B5EF4-FFF2-40B4-BE49-F238E27FC236}">
                <a16:creationId xmlns:a16="http://schemas.microsoft.com/office/drawing/2014/main" id="{EF25CEA0-50C4-4F3E-B065-0ED31ED2707F}"/>
              </a:ext>
            </a:extLst>
          </p:cNvPr>
          <p:cNvSpPr txBox="1"/>
          <p:nvPr/>
        </p:nvSpPr>
        <p:spPr>
          <a:xfrm>
            <a:off x="7717871" y="2726963"/>
            <a:ext cx="4228051" cy="3954929"/>
          </a:xfrm>
          <a:prstGeom prst="rect">
            <a:avLst/>
          </a:prstGeom>
          <a:noFill/>
        </p:spPr>
        <p:txBody>
          <a:bodyPr wrap="square" lIns="91440" tIns="45720" rIns="91440" bIns="45720" rtlCol="0" anchor="t">
            <a:spAutoFit/>
          </a:bodyPr>
          <a:lstStyle/>
          <a:p>
            <a:pPr fontAlgn="base">
              <a:spcBef>
                <a:spcPts val="600"/>
              </a:spcBef>
              <a:spcAft>
                <a:spcPts val="600"/>
              </a:spcAft>
            </a:pPr>
            <a:r>
              <a:rPr lang="en-AU" sz="1200" dirty="0">
                <a:solidFill>
                  <a:schemeClr val="tx1">
                    <a:lumMod val="85000"/>
                    <a:lumOff val="15000"/>
                  </a:schemeClr>
                </a:solidFill>
              </a:rPr>
              <a:t>The Tweed Valley Hospital Development maintains a Project Information Line and a dedicated project email address where community members can find out about the project, lodge feedback or complaints. </a:t>
            </a:r>
            <a:r>
              <a:rPr lang="en-US" sz="1200" dirty="0">
                <a:solidFill>
                  <a:schemeClr val="tx1">
                    <a:lumMod val="85000"/>
                    <a:lumOff val="15000"/>
                  </a:schemeClr>
                </a:solidFill>
              </a:rPr>
              <a:t>​</a:t>
            </a:r>
          </a:p>
          <a:p>
            <a:pPr fontAlgn="base">
              <a:spcBef>
                <a:spcPts val="600"/>
              </a:spcBef>
              <a:spcAft>
                <a:spcPts val="600"/>
              </a:spcAft>
            </a:pPr>
            <a:r>
              <a:rPr lang="en-AU" sz="1200" dirty="0">
                <a:solidFill>
                  <a:schemeClr val="tx1">
                    <a:lumMod val="85000"/>
                    <a:lumOff val="15000"/>
                  </a:schemeClr>
                </a:solidFill>
              </a:rPr>
              <a:t>As a condition of State Significant Development approval SSD 10353 the Tweed Valley Hospital Development is required to keep a record of all complaints received on the project. This Complaints Register is updated monthly and made publicly available on the project website. </a:t>
            </a:r>
            <a:r>
              <a:rPr lang="en-US" sz="1200" dirty="0">
                <a:solidFill>
                  <a:schemeClr val="tx1">
                    <a:lumMod val="85000"/>
                    <a:lumOff val="15000"/>
                  </a:schemeClr>
                </a:solidFill>
              </a:rPr>
              <a:t>​</a:t>
            </a:r>
          </a:p>
          <a:p>
            <a:pPr fontAlgn="base">
              <a:spcBef>
                <a:spcPts val="600"/>
              </a:spcBef>
              <a:spcAft>
                <a:spcPts val="600"/>
              </a:spcAft>
            </a:pPr>
            <a:r>
              <a:rPr lang="en-AU" sz="1200" dirty="0">
                <a:solidFill>
                  <a:schemeClr val="tx1">
                    <a:lumMod val="85000"/>
                    <a:lumOff val="15000"/>
                  </a:schemeClr>
                </a:solidFill>
              </a:rPr>
              <a:t>For more information on our complaint's resolution process, please refer to the project </a:t>
            </a:r>
            <a:r>
              <a:rPr lang="en-AU" sz="1200" u="sng" dirty="0">
                <a:solidFill>
                  <a:schemeClr val="tx1">
                    <a:lumMod val="85000"/>
                    <a:lumOff val="15000"/>
                  </a:schemeClr>
                </a:solidFill>
                <a:hlinkClick r:id="rId2">
                  <a:extLst>
                    <a:ext uri="{A12FA001-AC4F-418D-AE19-62706E023703}">
                      <ahyp:hlinkClr xmlns:ahyp="http://schemas.microsoft.com/office/drawing/2018/hyperlinkcolor" val="tx"/>
                    </a:ext>
                  </a:extLst>
                </a:hlinkClick>
              </a:rPr>
              <a:t>Community Communication Strategy</a:t>
            </a:r>
            <a:r>
              <a:rPr lang="en-AU" sz="1200" dirty="0">
                <a:solidFill>
                  <a:schemeClr val="tx1">
                    <a:lumMod val="85000"/>
                    <a:lumOff val="15000"/>
                  </a:schemeClr>
                </a:solidFill>
              </a:rPr>
              <a:t>, available on the website. </a:t>
            </a:r>
            <a:r>
              <a:rPr lang="en-US" sz="1200" dirty="0">
                <a:solidFill>
                  <a:schemeClr val="tx1">
                    <a:lumMod val="85000"/>
                    <a:lumOff val="15000"/>
                  </a:schemeClr>
                </a:solidFill>
              </a:rPr>
              <a:t>​</a:t>
            </a:r>
            <a:endParaRPr lang="en-US" sz="1200" dirty="0">
              <a:solidFill>
                <a:schemeClr val="tx1">
                  <a:lumMod val="85000"/>
                  <a:lumOff val="15000"/>
                </a:schemeClr>
              </a:solidFill>
              <a:cs typeface="Arial"/>
            </a:endParaRPr>
          </a:p>
          <a:p>
            <a:pPr fontAlgn="base">
              <a:spcBef>
                <a:spcPts val="600"/>
              </a:spcBef>
              <a:spcAft>
                <a:spcPts val="600"/>
              </a:spcAft>
            </a:pPr>
            <a:r>
              <a:rPr lang="en-AU" sz="1200" b="1" dirty="0">
                <a:solidFill>
                  <a:schemeClr val="tx1">
                    <a:lumMod val="85000"/>
                    <a:lumOff val="15000"/>
                  </a:schemeClr>
                </a:solidFill>
              </a:rPr>
              <a:t>Keep in touch with the Tweed Valley Hospital</a:t>
            </a:r>
            <a:r>
              <a:rPr lang="en-AU" sz="1200" dirty="0">
                <a:solidFill>
                  <a:schemeClr val="tx1">
                    <a:lumMod val="85000"/>
                    <a:lumOff val="15000"/>
                  </a:schemeClr>
                </a:solidFill>
              </a:rPr>
              <a:t> </a:t>
            </a:r>
            <a:r>
              <a:rPr lang="en-US" sz="1200" dirty="0">
                <a:solidFill>
                  <a:schemeClr val="tx1">
                    <a:lumMod val="85000"/>
                    <a:lumOff val="15000"/>
                  </a:schemeClr>
                </a:solidFill>
              </a:rPr>
              <a:t>​</a:t>
            </a:r>
            <a:endParaRPr lang="en-US" sz="1200" dirty="0">
              <a:solidFill>
                <a:schemeClr val="tx1">
                  <a:lumMod val="85000"/>
                  <a:lumOff val="15000"/>
                </a:schemeClr>
              </a:solidFill>
              <a:cs typeface="Arial"/>
            </a:endParaRPr>
          </a:p>
          <a:p>
            <a:pPr fontAlgn="base"/>
            <a:r>
              <a:rPr lang="en-AU" sz="1200" b="1" dirty="0">
                <a:solidFill>
                  <a:schemeClr val="tx1">
                    <a:lumMod val="85000"/>
                    <a:lumOff val="15000"/>
                  </a:schemeClr>
                </a:solidFill>
              </a:rPr>
              <a:t>Call: </a:t>
            </a:r>
            <a:r>
              <a:rPr lang="en-AU" sz="1200" dirty="0">
                <a:solidFill>
                  <a:schemeClr val="tx1">
                    <a:lumMod val="85000"/>
                    <a:lumOff val="15000"/>
                  </a:schemeClr>
                </a:solidFill>
              </a:rPr>
              <a:t>1800 992 634 </a:t>
            </a:r>
            <a:r>
              <a:rPr lang="en-US" sz="1200" dirty="0">
                <a:solidFill>
                  <a:schemeClr val="tx1">
                    <a:lumMod val="85000"/>
                    <a:lumOff val="15000"/>
                  </a:schemeClr>
                </a:solidFill>
              </a:rPr>
              <a:t>​</a:t>
            </a:r>
          </a:p>
          <a:p>
            <a:pPr fontAlgn="base"/>
            <a:r>
              <a:rPr lang="en-AU" sz="1200" b="1" dirty="0">
                <a:solidFill>
                  <a:schemeClr val="tx1">
                    <a:lumMod val="85000"/>
                    <a:lumOff val="15000"/>
                  </a:schemeClr>
                </a:solidFill>
              </a:rPr>
              <a:t>Email:</a:t>
            </a:r>
            <a:r>
              <a:rPr lang="en-AU" sz="1200" dirty="0">
                <a:solidFill>
                  <a:schemeClr val="tx1">
                    <a:lumMod val="85000"/>
                    <a:lumOff val="15000"/>
                  </a:schemeClr>
                </a:solidFill>
              </a:rPr>
              <a:t> </a:t>
            </a:r>
            <a:r>
              <a:rPr lang="en-AU" sz="1200" u="sng" dirty="0">
                <a:solidFill>
                  <a:schemeClr val="tx1">
                    <a:lumMod val="85000"/>
                    <a:lumOff val="15000"/>
                  </a:schemeClr>
                </a:solidFill>
                <a:hlinkClick r:id="rId3"/>
              </a:rPr>
              <a:t>tweedvalleyhospital@health.nsw.gov.au</a:t>
            </a:r>
            <a:r>
              <a:rPr lang="en-AU" sz="1200" dirty="0">
                <a:solidFill>
                  <a:schemeClr val="tx1">
                    <a:lumMod val="85000"/>
                    <a:lumOff val="15000"/>
                  </a:schemeClr>
                </a:solidFill>
              </a:rPr>
              <a:t>​</a:t>
            </a:r>
          </a:p>
          <a:p>
            <a:pPr fontAlgn="base"/>
            <a:r>
              <a:rPr lang="en-AU" sz="1200" b="1" dirty="0">
                <a:solidFill>
                  <a:schemeClr val="tx1">
                    <a:lumMod val="85000"/>
                    <a:lumOff val="15000"/>
                  </a:schemeClr>
                </a:solidFill>
              </a:rPr>
              <a:t>Visit:</a:t>
            </a:r>
            <a:r>
              <a:rPr lang="en-AU" sz="1200" dirty="0">
                <a:solidFill>
                  <a:schemeClr val="tx1">
                    <a:lumMod val="85000"/>
                    <a:lumOff val="15000"/>
                  </a:schemeClr>
                </a:solidFill>
              </a:rPr>
              <a:t> </a:t>
            </a:r>
            <a:r>
              <a:rPr lang="en-AU" sz="1200" u="sng" dirty="0">
                <a:solidFill>
                  <a:schemeClr val="tx1">
                    <a:lumMod val="85000"/>
                    <a:lumOff val="15000"/>
                  </a:schemeClr>
                </a:solidFill>
                <a:hlinkClick r:id="rId4"/>
              </a:rPr>
              <a:t>www.tweedvalleyhospital.health.nsw.gov.au</a:t>
            </a:r>
            <a:r>
              <a:rPr lang="en-AU" sz="1200" dirty="0">
                <a:solidFill>
                  <a:schemeClr val="tx1">
                    <a:lumMod val="85000"/>
                    <a:lumOff val="15000"/>
                  </a:schemeClr>
                </a:solidFill>
              </a:rPr>
              <a:t> </a:t>
            </a:r>
            <a:endParaRPr lang="en-US" sz="1200" dirty="0">
              <a:solidFill>
                <a:schemeClr val="tx1">
                  <a:lumMod val="85000"/>
                  <a:lumOff val="15000"/>
                </a:schemeClr>
              </a:solidFill>
            </a:endParaRPr>
          </a:p>
          <a:p>
            <a:endParaRPr lang="en-AU" dirty="0"/>
          </a:p>
        </p:txBody>
      </p:sp>
    </p:spTree>
    <p:extLst>
      <p:ext uri="{BB962C8B-B14F-4D97-AF65-F5344CB8AC3E}">
        <p14:creationId xmlns:p14="http://schemas.microsoft.com/office/powerpoint/2010/main" val="320206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88923805-3C5B-41AD-8895-2132E349B8FE}"/>
              </a:ext>
            </a:extLst>
          </p:cNvPr>
          <p:cNvSpPr>
            <a:spLocks noChangeArrowheads="1"/>
          </p:cNvSpPr>
          <p:nvPr/>
        </p:nvSpPr>
        <p:spPr bwMode="auto">
          <a:xfrm>
            <a:off x="2644775" y="248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C07F6E9B-74EC-44D5-8500-ACF87019FB01}"/>
              </a:ext>
            </a:extLst>
          </p:cNvPr>
          <p:cNvGraphicFramePr>
            <a:graphicFrameLocks noGrp="1"/>
          </p:cNvGraphicFramePr>
          <p:nvPr>
            <p:extLst>
              <p:ext uri="{D42A27DB-BD31-4B8C-83A1-F6EECF244321}">
                <p14:modId xmlns:p14="http://schemas.microsoft.com/office/powerpoint/2010/main" val="3913929249"/>
              </p:ext>
            </p:extLst>
          </p:nvPr>
        </p:nvGraphicFramePr>
        <p:xfrm>
          <a:off x="279168" y="1381909"/>
          <a:ext cx="11633664" cy="4851400"/>
        </p:xfrm>
        <a:graphic>
          <a:graphicData uri="http://schemas.openxmlformats.org/drawingml/2006/table">
            <a:tbl>
              <a:tblPr firstRow="1" bandRow="1">
                <a:tableStyleId>{93296810-A885-4BE3-A3E7-6D5BEEA58F35}</a:tableStyleId>
              </a:tblPr>
              <a:tblGrid>
                <a:gridCol w="837035">
                  <a:extLst>
                    <a:ext uri="{9D8B030D-6E8A-4147-A177-3AD203B41FA5}">
                      <a16:colId xmlns:a16="http://schemas.microsoft.com/office/drawing/2014/main" val="910119916"/>
                    </a:ext>
                  </a:extLst>
                </a:gridCol>
                <a:gridCol w="805343">
                  <a:extLst>
                    <a:ext uri="{9D8B030D-6E8A-4147-A177-3AD203B41FA5}">
                      <a16:colId xmlns:a16="http://schemas.microsoft.com/office/drawing/2014/main" val="4036904938"/>
                    </a:ext>
                  </a:extLst>
                </a:gridCol>
                <a:gridCol w="914400">
                  <a:extLst>
                    <a:ext uri="{9D8B030D-6E8A-4147-A177-3AD203B41FA5}">
                      <a16:colId xmlns:a16="http://schemas.microsoft.com/office/drawing/2014/main" val="730683681"/>
                    </a:ext>
                  </a:extLst>
                </a:gridCol>
                <a:gridCol w="2365695">
                  <a:extLst>
                    <a:ext uri="{9D8B030D-6E8A-4147-A177-3AD203B41FA5}">
                      <a16:colId xmlns:a16="http://schemas.microsoft.com/office/drawing/2014/main" val="1880289145"/>
                    </a:ext>
                  </a:extLst>
                </a:gridCol>
                <a:gridCol w="888419">
                  <a:extLst>
                    <a:ext uri="{9D8B030D-6E8A-4147-A177-3AD203B41FA5}">
                      <a16:colId xmlns:a16="http://schemas.microsoft.com/office/drawing/2014/main" val="720864197"/>
                    </a:ext>
                  </a:extLst>
                </a:gridCol>
                <a:gridCol w="5067765">
                  <a:extLst>
                    <a:ext uri="{9D8B030D-6E8A-4147-A177-3AD203B41FA5}">
                      <a16:colId xmlns:a16="http://schemas.microsoft.com/office/drawing/2014/main" val="2257086979"/>
                    </a:ext>
                  </a:extLst>
                </a:gridCol>
                <a:gridCol w="755007">
                  <a:extLst>
                    <a:ext uri="{9D8B030D-6E8A-4147-A177-3AD203B41FA5}">
                      <a16:colId xmlns:a16="http://schemas.microsoft.com/office/drawing/2014/main" val="3184363035"/>
                    </a:ext>
                  </a:extLst>
                </a:gridCol>
              </a:tblGrid>
              <a:tr h="370840">
                <a:tc>
                  <a:txBody>
                    <a:bodyPr/>
                    <a:lstStyle/>
                    <a:p>
                      <a:r>
                        <a:rPr lang="en-AU" sz="900"/>
                        <a:t>Date of complaint</a:t>
                      </a:r>
                    </a:p>
                  </a:txBody>
                  <a:tcPr/>
                </a:tc>
                <a:tc>
                  <a:txBody>
                    <a:bodyPr/>
                    <a:lstStyle/>
                    <a:p>
                      <a:r>
                        <a:rPr lang="en-AU" sz="900" dirty="0"/>
                        <a:t>Date of response</a:t>
                      </a:r>
                    </a:p>
                  </a:txBody>
                  <a:tcPr/>
                </a:tc>
                <a:tc>
                  <a:txBody>
                    <a:bodyPr/>
                    <a:lstStyle/>
                    <a:p>
                      <a:r>
                        <a:rPr lang="en-AU" sz="900"/>
                        <a:t>Method of complaint</a:t>
                      </a:r>
                    </a:p>
                  </a:txBody>
                  <a:tcPr/>
                </a:tc>
                <a:tc>
                  <a:txBody>
                    <a:bodyPr/>
                    <a:lstStyle/>
                    <a:p>
                      <a:r>
                        <a:rPr lang="en-AU" sz="900"/>
                        <a:t>Nature of complaint</a:t>
                      </a:r>
                    </a:p>
                  </a:txBody>
                  <a:tcPr/>
                </a:tc>
                <a:tc>
                  <a:txBody>
                    <a:bodyPr/>
                    <a:lstStyle/>
                    <a:p>
                      <a:r>
                        <a:rPr lang="en-AU" sz="900"/>
                        <a:t>DA ref</a:t>
                      </a:r>
                    </a:p>
                  </a:txBody>
                  <a:tcPr/>
                </a:tc>
                <a:tc>
                  <a:txBody>
                    <a:bodyPr/>
                    <a:lstStyle/>
                    <a:p>
                      <a:r>
                        <a:rPr lang="en-AU" sz="900"/>
                        <a:t>Project response</a:t>
                      </a:r>
                    </a:p>
                  </a:txBody>
                  <a:tcPr/>
                </a:tc>
                <a:tc>
                  <a:txBody>
                    <a:bodyPr/>
                    <a:lstStyle/>
                    <a:p>
                      <a:r>
                        <a:rPr lang="en-AU" sz="900" dirty="0"/>
                        <a:t>Status</a:t>
                      </a:r>
                    </a:p>
                  </a:txBody>
                  <a:tcPr/>
                </a:tc>
                <a:extLst>
                  <a:ext uri="{0D108BD9-81ED-4DB2-BD59-A6C34878D82A}">
                    <a16:rowId xmlns:a16="http://schemas.microsoft.com/office/drawing/2014/main" val="627561436"/>
                  </a:ext>
                </a:extLst>
              </a:tr>
              <a:tr h="370839">
                <a:tc>
                  <a:txBody>
                    <a:bodyPr/>
                    <a:lstStyle/>
                    <a:p>
                      <a:pPr marL="0" lvl="0" algn="l" defTabSz="914400" rtl="0" eaLnBrk="1" latinLnBrk="0" hangingPunct="1">
                        <a:buNone/>
                      </a:pPr>
                      <a:r>
                        <a:rPr lang="en-US" sz="900" kern="1200" dirty="0">
                          <a:solidFill>
                            <a:schemeClr val="dk1"/>
                          </a:solidFill>
                          <a:latin typeface="+mn-lt"/>
                          <a:ea typeface="+mn-ea"/>
                          <a:cs typeface="+mn-cs"/>
                        </a:rPr>
                        <a:t>21/11/2022</a:t>
                      </a:r>
                      <a:endParaRPr lang="en-AU" sz="900" kern="1200" dirty="0">
                        <a:solidFill>
                          <a:schemeClr val="dk1"/>
                        </a:solidFill>
                        <a:latin typeface="+mn-lt"/>
                        <a:ea typeface="+mn-ea"/>
                        <a:cs typeface="+mn-cs"/>
                      </a:endParaRPr>
                    </a:p>
                  </a:txBody>
                  <a:tcPr/>
                </a:tc>
                <a:tc>
                  <a:txBody>
                    <a:bodyPr/>
                    <a:lstStyle/>
                    <a:p>
                      <a:pPr marL="0" lvl="0" algn="l" defTabSz="914400" rtl="0" eaLnBrk="1" latinLnBrk="0" hangingPunct="1">
                        <a:buNone/>
                      </a:pPr>
                      <a:r>
                        <a:rPr lang="en-US" sz="900" kern="1200" dirty="0">
                          <a:solidFill>
                            <a:schemeClr val="dk1"/>
                          </a:solidFill>
                          <a:latin typeface="+mn-lt"/>
                          <a:ea typeface="+mn-ea"/>
                          <a:cs typeface="+mn-cs"/>
                        </a:rPr>
                        <a:t>21/11/2022</a:t>
                      </a:r>
                      <a:endParaRPr lang="en-AU" sz="900" kern="1200" dirty="0">
                        <a:solidFill>
                          <a:schemeClr val="dk1"/>
                        </a:solidFill>
                        <a:latin typeface="+mn-lt"/>
                        <a:ea typeface="+mn-ea"/>
                        <a:cs typeface="+mn-cs"/>
                      </a:endParaRPr>
                    </a:p>
                  </a:txBody>
                  <a:tcPr/>
                </a:tc>
                <a:tc>
                  <a:txBody>
                    <a:bodyPr/>
                    <a:lstStyle/>
                    <a:p>
                      <a:pPr marL="0" lvl="0" algn="l" defTabSz="914400" rtl="0" eaLnBrk="1" latinLnBrk="0" hangingPunct="1">
                        <a:buNone/>
                      </a:pPr>
                      <a:r>
                        <a:rPr lang="en-US" sz="900" kern="1200" dirty="0">
                          <a:solidFill>
                            <a:schemeClr val="dk1"/>
                          </a:solidFill>
                          <a:latin typeface="+mn-lt"/>
                          <a:ea typeface="+mn-ea"/>
                          <a:cs typeface="+mn-cs"/>
                        </a:rPr>
                        <a:t>In person</a:t>
                      </a:r>
                      <a:endParaRPr lang="en-AU"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mn-lt"/>
                          <a:ea typeface="+mn-ea"/>
                          <a:cs typeface="+mn-cs"/>
                        </a:rPr>
                        <a:t>Tweed Coast and Cudgen Road intersection upgrade works</a:t>
                      </a:r>
                    </a:p>
                  </a:txBody>
                  <a:tcPr/>
                </a:tc>
                <a:tc>
                  <a:txBody>
                    <a:bodyPr/>
                    <a:lstStyle/>
                    <a:p>
                      <a:pPr marL="0" lvl="0" algn="l" defTabSz="914400" rtl="0" eaLnBrk="1" latinLnBrk="0" hangingPunct="1">
                        <a:buNone/>
                      </a:pPr>
                      <a:endParaRPr lang="en-AU"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Complainants advised that new streetlights are shining into their property at night. A shroud was already fitted, but this has not mitigated the issue to the resident's satisfaction. The project team has consulted with Essential Energy and will implement their suggested approach.  </a:t>
                      </a:r>
                      <a:endParaRPr lang="en-AU" sz="900" kern="1200" dirty="0">
                        <a:solidFill>
                          <a:schemeClr val="dk1"/>
                        </a:solidFill>
                        <a:latin typeface="+mn-lt"/>
                        <a:ea typeface="+mn-ea"/>
                        <a:cs typeface="+mn-cs"/>
                      </a:endParaRPr>
                    </a:p>
                  </a:txBody>
                  <a:tcPr/>
                </a:tc>
                <a:tc>
                  <a:txBody>
                    <a:bodyPr/>
                    <a:lstStyle/>
                    <a:p>
                      <a:pPr marL="0" lvl="0" algn="l" defTabSz="914400" rtl="0" eaLnBrk="1" latinLnBrk="0" hangingPunct="1">
                        <a:buNone/>
                      </a:pPr>
                      <a:r>
                        <a:rPr lang="en-US" sz="900" kern="1200" dirty="0">
                          <a:solidFill>
                            <a:schemeClr val="dk1"/>
                          </a:solidFill>
                          <a:latin typeface="+mn-lt"/>
                          <a:ea typeface="+mn-ea"/>
                          <a:cs typeface="+mn-cs"/>
                        </a:rPr>
                        <a:t>Open</a:t>
                      </a:r>
                      <a:endParaRPr lang="en-AU" sz="900" kern="1200" dirty="0">
                        <a:solidFill>
                          <a:schemeClr val="dk1"/>
                        </a:solidFill>
                        <a:latin typeface="+mn-lt"/>
                        <a:ea typeface="+mn-ea"/>
                        <a:cs typeface="+mn-cs"/>
                      </a:endParaRPr>
                    </a:p>
                  </a:txBody>
                  <a:tcPr/>
                </a:tc>
                <a:extLst>
                  <a:ext uri="{0D108BD9-81ED-4DB2-BD59-A6C34878D82A}">
                    <a16:rowId xmlns:a16="http://schemas.microsoft.com/office/drawing/2014/main" val="1683290194"/>
                  </a:ext>
                </a:extLst>
              </a:tr>
              <a:tr h="370839">
                <a:tc>
                  <a:txBody>
                    <a:bodyPr/>
                    <a:lstStyle/>
                    <a:p>
                      <a:pPr marL="0" lvl="0" algn="l" defTabSz="914400" rtl="0" eaLnBrk="1" latinLnBrk="0" hangingPunct="1">
                        <a:buNone/>
                      </a:pPr>
                      <a:r>
                        <a:rPr lang="en-US" sz="900" kern="1200" dirty="0">
                          <a:solidFill>
                            <a:schemeClr val="dk1"/>
                          </a:solidFill>
                          <a:latin typeface="+mn-lt"/>
                          <a:ea typeface="+mn-ea"/>
                          <a:cs typeface="+mn-cs"/>
                        </a:rPr>
                        <a:t>16/11/2022</a:t>
                      </a:r>
                      <a:endParaRPr lang="en-AU" sz="900" kern="1200" dirty="0">
                        <a:solidFill>
                          <a:schemeClr val="dk1"/>
                        </a:solidFill>
                        <a:latin typeface="+mn-lt"/>
                        <a:ea typeface="+mn-ea"/>
                        <a:cs typeface="+mn-cs"/>
                      </a:endParaRPr>
                    </a:p>
                  </a:txBody>
                  <a:tcPr/>
                </a:tc>
                <a:tc>
                  <a:txBody>
                    <a:bodyPr/>
                    <a:lstStyle/>
                    <a:p>
                      <a:pPr marL="0" lvl="0" algn="l" defTabSz="914400" rtl="0" eaLnBrk="1" latinLnBrk="0" hangingPunct="1">
                        <a:buNone/>
                      </a:pPr>
                      <a:r>
                        <a:rPr lang="en-US" sz="900" kern="1200" dirty="0">
                          <a:solidFill>
                            <a:schemeClr val="dk1"/>
                          </a:solidFill>
                          <a:latin typeface="+mn-lt"/>
                          <a:ea typeface="+mn-ea"/>
                          <a:cs typeface="+mn-cs"/>
                        </a:rPr>
                        <a:t>16/11/2022</a:t>
                      </a:r>
                      <a:endParaRPr lang="en-AU" sz="900" kern="1200" dirty="0">
                        <a:solidFill>
                          <a:schemeClr val="dk1"/>
                        </a:solidFill>
                        <a:latin typeface="+mn-lt"/>
                        <a:ea typeface="+mn-ea"/>
                        <a:cs typeface="+mn-cs"/>
                      </a:endParaRPr>
                    </a:p>
                  </a:txBody>
                  <a:tcPr/>
                </a:tc>
                <a:tc>
                  <a:txBody>
                    <a:bodyPr/>
                    <a:lstStyle/>
                    <a:p>
                      <a:pPr marL="0" lvl="0" algn="l" defTabSz="914400" rtl="0" eaLnBrk="1" latinLnBrk="0" hangingPunct="1">
                        <a:buNone/>
                      </a:pPr>
                      <a:r>
                        <a:rPr lang="en-US" sz="900" kern="1200" dirty="0">
                          <a:solidFill>
                            <a:schemeClr val="dk1"/>
                          </a:solidFill>
                          <a:latin typeface="+mn-lt"/>
                          <a:ea typeface="+mn-ea"/>
                          <a:cs typeface="+mn-cs"/>
                        </a:rPr>
                        <a:t>Phone</a:t>
                      </a:r>
                      <a:endParaRPr lang="en-AU"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mn-lt"/>
                          <a:ea typeface="+mn-ea"/>
                          <a:cs typeface="+mn-cs"/>
                        </a:rPr>
                        <a:t>Tweed Coast and Cudgen Road intersection upgrade works</a:t>
                      </a:r>
                    </a:p>
                  </a:txBody>
                  <a:tcPr/>
                </a:tc>
                <a:tc>
                  <a:txBody>
                    <a:bodyPr/>
                    <a:lstStyle/>
                    <a:p>
                      <a:pPr marL="0" lvl="0" algn="l" defTabSz="914400" rtl="0" eaLnBrk="1" latinLnBrk="0" hangingPunct="1">
                        <a:buNone/>
                      </a:pPr>
                      <a:endParaRPr lang="en-AU"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A local resident advised that there were significant traffic delays at the Tweed Coast Road intersection with the traffic lights only allowing a few vehicles through. Transport for NSW was contacted, and the sequencing was revised which alleviated the congestion.</a:t>
                      </a:r>
                      <a:endParaRPr lang="en-AU" sz="900" kern="1200" dirty="0">
                        <a:solidFill>
                          <a:schemeClr val="dk1"/>
                        </a:solidFill>
                        <a:latin typeface="+mn-lt"/>
                        <a:ea typeface="+mn-ea"/>
                        <a:cs typeface="+mn-cs"/>
                      </a:endParaRPr>
                    </a:p>
                  </a:txBody>
                  <a:tcPr/>
                </a:tc>
                <a:tc>
                  <a:txBody>
                    <a:bodyPr/>
                    <a:lstStyle/>
                    <a:p>
                      <a:pPr marL="0" lvl="0" algn="l" defTabSz="914400" rtl="0" eaLnBrk="1" latinLnBrk="0" hangingPunct="1">
                        <a:buNone/>
                      </a:pPr>
                      <a:r>
                        <a:rPr lang="en-US" sz="900" kern="1200" dirty="0">
                          <a:solidFill>
                            <a:schemeClr val="dk1"/>
                          </a:solidFill>
                          <a:latin typeface="+mn-lt"/>
                          <a:ea typeface="+mn-ea"/>
                          <a:cs typeface="+mn-cs"/>
                        </a:rPr>
                        <a:t>Closed</a:t>
                      </a:r>
                      <a:endParaRPr lang="en-AU" sz="900" kern="1200" dirty="0">
                        <a:solidFill>
                          <a:schemeClr val="dk1"/>
                        </a:solidFill>
                        <a:latin typeface="+mn-lt"/>
                        <a:ea typeface="+mn-ea"/>
                        <a:cs typeface="+mn-cs"/>
                      </a:endParaRPr>
                    </a:p>
                  </a:txBody>
                  <a:tcPr/>
                </a:tc>
                <a:extLst>
                  <a:ext uri="{0D108BD9-81ED-4DB2-BD59-A6C34878D82A}">
                    <a16:rowId xmlns:a16="http://schemas.microsoft.com/office/drawing/2014/main" val="1986741960"/>
                  </a:ext>
                </a:extLst>
              </a:tr>
              <a:tr h="370839">
                <a:tc>
                  <a:txBody>
                    <a:bodyPr/>
                    <a:lstStyle/>
                    <a:p>
                      <a:pPr marL="0" lvl="0" algn="l" defTabSz="914400" rtl="0" eaLnBrk="1" latinLnBrk="0" hangingPunct="1">
                        <a:buNone/>
                      </a:pPr>
                      <a:r>
                        <a:rPr lang="en-AU" sz="900" kern="1200" dirty="0">
                          <a:solidFill>
                            <a:schemeClr val="dk1"/>
                          </a:solidFill>
                          <a:latin typeface="+mn-lt"/>
                          <a:ea typeface="+mn-ea"/>
                          <a:cs typeface="+mn-cs"/>
                        </a:rPr>
                        <a:t>28/09/2022</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29/09/2022</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Phone, email</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Tweed Coast and Cudgen Road intersection upgrade works</a:t>
                      </a:r>
                    </a:p>
                  </a:txBody>
                  <a:tcPr/>
                </a:tc>
                <a:tc>
                  <a:txBody>
                    <a:bodyPr/>
                    <a:lstStyle/>
                    <a:p>
                      <a:pPr marL="0" lvl="0" algn="l" defTabSz="914400" rtl="0" eaLnBrk="1" latinLnBrk="0" hangingPunct="1">
                        <a:buNone/>
                      </a:pPr>
                      <a:endParaRPr lang="en-AU"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mn-lt"/>
                          <a:ea typeface="+mn-ea"/>
                          <a:cs typeface="+mn-cs"/>
                        </a:rPr>
                        <a:t>Complainant was concerned about traffic noise and road changes at the Tweed Coast and Cudgen Road intersection. Information was provided about the new road configuration, including the installation of a new barrier kerb and the complainant was directed to Tweed Shire Council in regards to a request for noise attenuation walls to be installed. </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Closed</a:t>
                      </a:r>
                    </a:p>
                  </a:txBody>
                  <a:tcPr/>
                </a:tc>
                <a:extLst>
                  <a:ext uri="{0D108BD9-81ED-4DB2-BD59-A6C34878D82A}">
                    <a16:rowId xmlns:a16="http://schemas.microsoft.com/office/drawing/2014/main" val="192011790"/>
                  </a:ext>
                </a:extLst>
              </a:tr>
              <a:tr h="370839">
                <a:tc>
                  <a:txBody>
                    <a:bodyPr/>
                    <a:lstStyle/>
                    <a:p>
                      <a:pPr marL="0" lvl="0" algn="l" defTabSz="914400" rtl="0" eaLnBrk="1" latinLnBrk="0" hangingPunct="1">
                        <a:buNone/>
                      </a:pPr>
                      <a:r>
                        <a:rPr lang="en-AU" sz="900" kern="1200" dirty="0">
                          <a:solidFill>
                            <a:schemeClr val="dk1"/>
                          </a:solidFill>
                          <a:latin typeface="+mn-lt"/>
                          <a:ea typeface="+mn-ea"/>
                          <a:cs typeface="+mn-cs"/>
                        </a:rPr>
                        <a:t>16/09/2022</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16/09/2022</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Phone</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Tweed Coast and Cudgen Road intersection upgrade works</a:t>
                      </a:r>
                    </a:p>
                  </a:txBody>
                  <a:tcPr/>
                </a:tc>
                <a:tc>
                  <a:txBody>
                    <a:bodyPr/>
                    <a:lstStyle/>
                    <a:p>
                      <a:pPr marL="0" lvl="0" algn="l" defTabSz="914400" rtl="0" eaLnBrk="1" latinLnBrk="0" hangingPunct="1">
                        <a:buNone/>
                      </a:pPr>
                      <a:endParaRPr lang="en-AU"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mn-lt"/>
                          <a:ea typeface="+mn-ea"/>
                          <a:cs typeface="+mn-cs"/>
                        </a:rPr>
                        <a:t>Complainant stated that material was being dislodged from works in a roadside trench onto passing cars. Hazell Bros had already noted the potential issue and had ceased works, erecting a temporary screen using temporary fencing and shade cloth while works were completed.</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Closed</a:t>
                      </a:r>
                    </a:p>
                  </a:txBody>
                  <a:tcPr/>
                </a:tc>
                <a:extLst>
                  <a:ext uri="{0D108BD9-81ED-4DB2-BD59-A6C34878D82A}">
                    <a16:rowId xmlns:a16="http://schemas.microsoft.com/office/drawing/2014/main" val="2401493626"/>
                  </a:ext>
                </a:extLst>
              </a:tr>
              <a:tr h="370839">
                <a:tc>
                  <a:txBody>
                    <a:bodyPr/>
                    <a:lstStyle/>
                    <a:p>
                      <a:pPr marL="0" lvl="0" algn="l" defTabSz="914400" rtl="0" eaLnBrk="1" latinLnBrk="0" hangingPunct="1">
                        <a:buNone/>
                      </a:pPr>
                      <a:r>
                        <a:rPr lang="en-AU" sz="900" kern="1200">
                          <a:solidFill>
                            <a:schemeClr val="dk1"/>
                          </a:solidFill>
                          <a:latin typeface="+mn-lt"/>
                          <a:ea typeface="+mn-ea"/>
                          <a:cs typeface="+mn-cs"/>
                        </a:rPr>
                        <a:t>July 2022</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July 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Phone, email</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Lendlease NAIDOC week celebrations</a:t>
                      </a:r>
                    </a:p>
                  </a:txBody>
                  <a:tcPr/>
                </a:tc>
                <a:tc>
                  <a:txBody>
                    <a:bodyPr/>
                    <a:lstStyle/>
                    <a:p>
                      <a:pPr marL="0" lvl="0" algn="l" defTabSz="914400" rtl="0" eaLnBrk="1" latinLnBrk="0" hangingPunct="1">
                        <a:buNone/>
                      </a:pPr>
                      <a:endParaRPr lang="en-AU"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a:solidFill>
                            <a:schemeClr val="dk1"/>
                          </a:solidFill>
                          <a:latin typeface="+mn-lt"/>
                          <a:ea typeface="+mn-ea"/>
                          <a:cs typeface="+mn-cs"/>
                        </a:rPr>
                        <a:t>Lendlease held an event on the Tweed Valley Hospital site on 8 July 2022 in recognition of NAIDOC week. Some members of the community raised concerns regarding the lack of consultation with the project’s Aboriginal and Torres Strait Islander community working group in planning for the event; and expressed varying opinions regarding appropriate organisations to represent the Aboriginal community and deliver these types of events. Lendlease issued a letter of apology and made a commitment to ensuring consultation with the working group ahead of future events, as well as facilitating cultural awareness training for Lendlease staff and heads of subcontractor companies on the hospital site. </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Closed</a:t>
                      </a:r>
                    </a:p>
                  </a:txBody>
                  <a:tcPr/>
                </a:tc>
                <a:extLst>
                  <a:ext uri="{0D108BD9-81ED-4DB2-BD59-A6C34878D82A}">
                    <a16:rowId xmlns:a16="http://schemas.microsoft.com/office/drawing/2014/main" val="1835200431"/>
                  </a:ext>
                </a:extLst>
              </a:tr>
              <a:tr h="370839">
                <a:tc>
                  <a:txBody>
                    <a:bodyPr/>
                    <a:lstStyle/>
                    <a:p>
                      <a:pPr marL="0" lvl="0" algn="l" defTabSz="914400" rtl="0" eaLnBrk="1" latinLnBrk="0" hangingPunct="1">
                        <a:buNone/>
                      </a:pPr>
                      <a:r>
                        <a:rPr lang="en-AU" sz="900" kern="1200">
                          <a:solidFill>
                            <a:schemeClr val="dk1"/>
                          </a:solidFill>
                          <a:latin typeface="+mn-lt"/>
                          <a:ea typeface="+mn-ea"/>
                          <a:cs typeface="+mn-cs"/>
                        </a:rPr>
                        <a:t>19/05/2022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20/05/2022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Email</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Cudgen Road works</a:t>
                      </a:r>
                    </a:p>
                  </a:txBody>
                  <a:tcPr/>
                </a:tc>
                <a:tc>
                  <a:txBody>
                    <a:bodyPr/>
                    <a:lstStyle/>
                    <a:p>
                      <a:pPr marL="0" lvl="0" algn="l" defTabSz="914400" rtl="0" eaLnBrk="1" latinLnBrk="0" hangingPunct="1">
                        <a:buNone/>
                      </a:pPr>
                      <a:endParaRPr lang="en-AU" sz="900" kern="1200">
                        <a:solidFill>
                          <a:schemeClr val="dk1"/>
                        </a:solidFill>
                        <a:latin typeface="+mn-lt"/>
                        <a:ea typeface="+mn-ea"/>
                        <a:cs typeface="+mn-cs"/>
                      </a:endParaRPr>
                    </a:p>
                  </a:txBody>
                  <a:tcPr/>
                </a:tc>
                <a:tc>
                  <a:txBody>
                    <a:bodyPr/>
                    <a:lstStyle/>
                    <a:p>
                      <a:pPr marL="0" lvl="0" algn="l">
                        <a:buNone/>
                      </a:pPr>
                      <a:r>
                        <a:rPr lang="en-AU" sz="900" kern="1200">
                          <a:solidFill>
                            <a:schemeClr val="dk1"/>
                          </a:solidFill>
                          <a:latin typeface="+mn-lt"/>
                          <a:ea typeface="+mn-ea"/>
                          <a:cs typeface="+mn-cs"/>
                        </a:rPr>
                        <a:t>Complainant was concerned about pedestrian safety at the road works on Cudgen Road. Lendlease worked with the subcontractor to install a safe crossing for pedestrians close by the road works.</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Closed</a:t>
                      </a:r>
                    </a:p>
                  </a:txBody>
                  <a:tcPr/>
                </a:tc>
                <a:extLst>
                  <a:ext uri="{0D108BD9-81ED-4DB2-BD59-A6C34878D82A}">
                    <a16:rowId xmlns:a16="http://schemas.microsoft.com/office/drawing/2014/main" val="3930557049"/>
                  </a:ext>
                </a:extLst>
              </a:tr>
              <a:tr h="370839">
                <a:tc>
                  <a:txBody>
                    <a:bodyPr/>
                    <a:lstStyle/>
                    <a:p>
                      <a:pPr marL="0" lvl="0" algn="l" defTabSz="914400" rtl="0" eaLnBrk="1" latinLnBrk="0" hangingPunct="1">
                        <a:buNone/>
                      </a:pPr>
                      <a:r>
                        <a:rPr lang="en-AU" sz="900" kern="1200">
                          <a:solidFill>
                            <a:schemeClr val="dk1"/>
                          </a:solidFill>
                          <a:latin typeface="+mn-lt"/>
                          <a:ea typeface="+mn-ea"/>
                          <a:cs typeface="+mn-cs"/>
                        </a:rPr>
                        <a:t>16/05/2022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17/05/2022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Email</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Cudgen road works</a:t>
                      </a:r>
                    </a:p>
                  </a:txBody>
                  <a:tcPr/>
                </a:tc>
                <a:tc>
                  <a:txBody>
                    <a:bodyPr/>
                    <a:lstStyle/>
                    <a:p>
                      <a:pPr marL="0" lvl="0" algn="l" defTabSz="914400" rtl="0" eaLnBrk="1" latinLnBrk="0" hangingPunct="1">
                        <a:buNone/>
                      </a:pPr>
                      <a:endParaRPr lang="en-AU" sz="900" kern="1200">
                        <a:solidFill>
                          <a:schemeClr val="dk1"/>
                        </a:solidFill>
                        <a:latin typeface="+mn-lt"/>
                        <a:ea typeface="+mn-ea"/>
                        <a:cs typeface="+mn-cs"/>
                      </a:endParaRPr>
                    </a:p>
                  </a:txBody>
                  <a:tcPr/>
                </a:tc>
                <a:tc>
                  <a:txBody>
                    <a:bodyPr/>
                    <a:lstStyle/>
                    <a:p>
                      <a:pPr marL="0" lvl="0" algn="l">
                        <a:buNone/>
                      </a:pPr>
                      <a:r>
                        <a:rPr lang="en-AU" sz="900" kern="1200">
                          <a:solidFill>
                            <a:schemeClr val="dk1"/>
                          </a:solidFill>
                          <a:latin typeface="+mn-lt"/>
                          <a:ea typeface="+mn-ea"/>
                          <a:cs typeface="+mn-cs"/>
                        </a:rPr>
                        <a:t>Complaint regarding condition of Cudgen Road including potholes and traffic barriers installed for temporary traffic arrangements to accommodate widening works. Lendlease advised we continue to work with Tweed Shire Council to maintain the condition of Cudgen Road, and explained the timeframe for the temporary traffic arrangement. </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Closed</a:t>
                      </a:r>
                    </a:p>
                  </a:txBody>
                  <a:tcPr/>
                </a:tc>
                <a:extLst>
                  <a:ext uri="{0D108BD9-81ED-4DB2-BD59-A6C34878D82A}">
                    <a16:rowId xmlns:a16="http://schemas.microsoft.com/office/drawing/2014/main" val="3470309569"/>
                  </a:ext>
                </a:extLst>
              </a:tr>
            </a:tbl>
          </a:graphicData>
        </a:graphic>
      </p:graphicFrame>
    </p:spTree>
    <p:extLst>
      <p:ext uri="{BB962C8B-B14F-4D97-AF65-F5344CB8AC3E}">
        <p14:creationId xmlns:p14="http://schemas.microsoft.com/office/powerpoint/2010/main" val="163165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88923805-3C5B-41AD-8895-2132E349B8FE}"/>
              </a:ext>
            </a:extLst>
          </p:cNvPr>
          <p:cNvSpPr>
            <a:spLocks noChangeArrowheads="1"/>
          </p:cNvSpPr>
          <p:nvPr/>
        </p:nvSpPr>
        <p:spPr bwMode="auto">
          <a:xfrm>
            <a:off x="2644775" y="248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C07F6E9B-74EC-44D5-8500-ACF87019FB01}"/>
              </a:ext>
            </a:extLst>
          </p:cNvPr>
          <p:cNvGraphicFramePr>
            <a:graphicFrameLocks noGrp="1"/>
          </p:cNvGraphicFramePr>
          <p:nvPr>
            <p:extLst>
              <p:ext uri="{D42A27DB-BD31-4B8C-83A1-F6EECF244321}">
                <p14:modId xmlns:p14="http://schemas.microsoft.com/office/powerpoint/2010/main" val="3985793892"/>
              </p:ext>
            </p:extLst>
          </p:nvPr>
        </p:nvGraphicFramePr>
        <p:xfrm>
          <a:off x="279168" y="1364152"/>
          <a:ext cx="11633664" cy="4785360"/>
        </p:xfrm>
        <a:graphic>
          <a:graphicData uri="http://schemas.openxmlformats.org/drawingml/2006/table">
            <a:tbl>
              <a:tblPr firstRow="1" bandRow="1">
                <a:tableStyleId>{93296810-A885-4BE3-A3E7-6D5BEEA58F35}</a:tableStyleId>
              </a:tblPr>
              <a:tblGrid>
                <a:gridCol w="837035">
                  <a:extLst>
                    <a:ext uri="{9D8B030D-6E8A-4147-A177-3AD203B41FA5}">
                      <a16:colId xmlns:a16="http://schemas.microsoft.com/office/drawing/2014/main" val="910119916"/>
                    </a:ext>
                  </a:extLst>
                </a:gridCol>
                <a:gridCol w="805343">
                  <a:extLst>
                    <a:ext uri="{9D8B030D-6E8A-4147-A177-3AD203B41FA5}">
                      <a16:colId xmlns:a16="http://schemas.microsoft.com/office/drawing/2014/main" val="4036904938"/>
                    </a:ext>
                  </a:extLst>
                </a:gridCol>
                <a:gridCol w="914400">
                  <a:extLst>
                    <a:ext uri="{9D8B030D-6E8A-4147-A177-3AD203B41FA5}">
                      <a16:colId xmlns:a16="http://schemas.microsoft.com/office/drawing/2014/main" val="730683681"/>
                    </a:ext>
                  </a:extLst>
                </a:gridCol>
                <a:gridCol w="2365695">
                  <a:extLst>
                    <a:ext uri="{9D8B030D-6E8A-4147-A177-3AD203B41FA5}">
                      <a16:colId xmlns:a16="http://schemas.microsoft.com/office/drawing/2014/main" val="1880289145"/>
                    </a:ext>
                  </a:extLst>
                </a:gridCol>
                <a:gridCol w="780176">
                  <a:extLst>
                    <a:ext uri="{9D8B030D-6E8A-4147-A177-3AD203B41FA5}">
                      <a16:colId xmlns:a16="http://schemas.microsoft.com/office/drawing/2014/main" val="720864197"/>
                    </a:ext>
                  </a:extLst>
                </a:gridCol>
                <a:gridCol w="5176008">
                  <a:extLst>
                    <a:ext uri="{9D8B030D-6E8A-4147-A177-3AD203B41FA5}">
                      <a16:colId xmlns:a16="http://schemas.microsoft.com/office/drawing/2014/main" val="2257086979"/>
                    </a:ext>
                  </a:extLst>
                </a:gridCol>
                <a:gridCol w="755007">
                  <a:extLst>
                    <a:ext uri="{9D8B030D-6E8A-4147-A177-3AD203B41FA5}">
                      <a16:colId xmlns:a16="http://schemas.microsoft.com/office/drawing/2014/main" val="3184363035"/>
                    </a:ext>
                  </a:extLst>
                </a:gridCol>
              </a:tblGrid>
              <a:tr h="370840">
                <a:tc>
                  <a:txBody>
                    <a:bodyPr/>
                    <a:lstStyle/>
                    <a:p>
                      <a:r>
                        <a:rPr lang="en-AU" sz="900"/>
                        <a:t>Date of complaint</a:t>
                      </a:r>
                    </a:p>
                  </a:txBody>
                  <a:tcPr/>
                </a:tc>
                <a:tc>
                  <a:txBody>
                    <a:bodyPr/>
                    <a:lstStyle/>
                    <a:p>
                      <a:r>
                        <a:rPr lang="en-AU" sz="900"/>
                        <a:t>Date of response</a:t>
                      </a:r>
                    </a:p>
                  </a:txBody>
                  <a:tcPr/>
                </a:tc>
                <a:tc>
                  <a:txBody>
                    <a:bodyPr/>
                    <a:lstStyle/>
                    <a:p>
                      <a:r>
                        <a:rPr lang="en-AU" sz="900"/>
                        <a:t>Method of complaint</a:t>
                      </a:r>
                    </a:p>
                  </a:txBody>
                  <a:tcPr/>
                </a:tc>
                <a:tc>
                  <a:txBody>
                    <a:bodyPr/>
                    <a:lstStyle/>
                    <a:p>
                      <a:r>
                        <a:rPr lang="en-AU" sz="900"/>
                        <a:t>Nature of complaint</a:t>
                      </a:r>
                    </a:p>
                  </a:txBody>
                  <a:tcPr/>
                </a:tc>
                <a:tc>
                  <a:txBody>
                    <a:bodyPr/>
                    <a:lstStyle/>
                    <a:p>
                      <a:r>
                        <a:rPr lang="en-AU" sz="900"/>
                        <a:t>DA ref</a:t>
                      </a:r>
                    </a:p>
                  </a:txBody>
                  <a:tcPr/>
                </a:tc>
                <a:tc>
                  <a:txBody>
                    <a:bodyPr/>
                    <a:lstStyle/>
                    <a:p>
                      <a:r>
                        <a:rPr lang="en-AU" sz="900"/>
                        <a:t>Project response</a:t>
                      </a:r>
                    </a:p>
                  </a:txBody>
                  <a:tcPr/>
                </a:tc>
                <a:tc>
                  <a:txBody>
                    <a:bodyPr/>
                    <a:lstStyle/>
                    <a:p>
                      <a:r>
                        <a:rPr lang="en-AU" sz="900"/>
                        <a:t>Status</a:t>
                      </a:r>
                    </a:p>
                  </a:txBody>
                  <a:tcPr/>
                </a:tc>
                <a:extLst>
                  <a:ext uri="{0D108BD9-81ED-4DB2-BD59-A6C34878D82A}">
                    <a16:rowId xmlns:a16="http://schemas.microsoft.com/office/drawing/2014/main" val="627561436"/>
                  </a:ext>
                </a:extLst>
              </a:tr>
              <a:tr h="370840">
                <a:tc>
                  <a:txBody>
                    <a:bodyPr/>
                    <a:lstStyle/>
                    <a:p>
                      <a:pPr marL="0" lvl="0" algn="l" defTabSz="914400" rtl="0" eaLnBrk="1" latinLnBrk="0" hangingPunct="1">
                        <a:buNone/>
                      </a:pPr>
                      <a:r>
                        <a:rPr lang="en-AU" sz="900" kern="1200" dirty="0">
                          <a:solidFill>
                            <a:schemeClr val="dk1"/>
                          </a:solidFill>
                          <a:latin typeface="+mn-lt"/>
                          <a:ea typeface="+mn-ea"/>
                          <a:cs typeface="+mn-cs"/>
                        </a:rPr>
                        <a:t>28/03/2022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30/03/2022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Email</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Cudgen Road condition</a:t>
                      </a:r>
                    </a:p>
                  </a:txBody>
                  <a:tcPr/>
                </a:tc>
                <a:tc>
                  <a:txBody>
                    <a:bodyPr/>
                    <a:lstStyle/>
                    <a:p>
                      <a:pPr marL="0" lvl="0" algn="l" defTabSz="914400" rtl="0" eaLnBrk="1" latinLnBrk="0" hangingPunct="1">
                        <a:buNone/>
                      </a:pPr>
                      <a:endParaRPr lang="en-AU" sz="900" kern="1200">
                        <a:solidFill>
                          <a:schemeClr val="dk1"/>
                        </a:solidFill>
                        <a:latin typeface="+mn-lt"/>
                        <a:ea typeface="+mn-ea"/>
                        <a:cs typeface="+mn-cs"/>
                      </a:endParaRPr>
                    </a:p>
                  </a:txBody>
                  <a:tcPr/>
                </a:tc>
                <a:tc>
                  <a:txBody>
                    <a:bodyPr/>
                    <a:lstStyle/>
                    <a:p>
                      <a:pPr marL="0" lvl="0" algn="l">
                        <a:buNone/>
                      </a:pPr>
                      <a:r>
                        <a:rPr lang="en-AU" sz="900" b="0" i="0" u="none" strike="noStrike" kern="1200" noProof="0" dirty="0"/>
                        <a:t>Complainant raised concerns about stormwater drainage from the site and the impact on road conditions. Lendlease and their subcontractor assisted Tweed Shire Council with repairs to Cudgen Road. Further, they advised that the current stormwater measures will be replaced by a permanent drainage solution once road and building works are completed along the front of the hospital site. </a:t>
                      </a:r>
                      <a:endParaRPr lang="en-AU" sz="900" kern="1200" dirty="0">
                        <a:solidFill>
                          <a:schemeClr val="dk1"/>
                        </a:solidFill>
                        <a:latin typeface="+mn-lt"/>
                        <a:ea typeface="+mn-ea"/>
                        <a:cs typeface="+mn-cs"/>
                      </a:endParaRP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Closed</a:t>
                      </a:r>
                    </a:p>
                  </a:txBody>
                  <a:tcPr/>
                </a:tc>
                <a:extLst>
                  <a:ext uri="{0D108BD9-81ED-4DB2-BD59-A6C34878D82A}">
                    <a16:rowId xmlns:a16="http://schemas.microsoft.com/office/drawing/2014/main" val="158056122"/>
                  </a:ext>
                </a:extLst>
              </a:tr>
              <a:tr h="370840">
                <a:tc>
                  <a:txBody>
                    <a:bodyPr/>
                    <a:lstStyle/>
                    <a:p>
                      <a:pPr marL="0" lvl="0" algn="l" defTabSz="914400" rtl="0" eaLnBrk="1" latinLnBrk="0" hangingPunct="1">
                        <a:buNone/>
                      </a:pPr>
                      <a:r>
                        <a:rPr lang="en-AU" sz="900" kern="1200" dirty="0">
                          <a:solidFill>
                            <a:schemeClr val="dk1"/>
                          </a:solidFill>
                          <a:latin typeface="+mn-lt"/>
                          <a:ea typeface="+mn-ea"/>
                          <a:cs typeface="+mn-cs"/>
                        </a:rPr>
                        <a:t>1/02/2022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11/02/2022</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Email</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Noise outside of working hours</a:t>
                      </a:r>
                    </a:p>
                  </a:txBody>
                  <a:tcPr/>
                </a:tc>
                <a:tc>
                  <a:txBody>
                    <a:bodyPr/>
                    <a:lstStyle/>
                    <a:p>
                      <a:pPr marL="0" lvl="0" algn="l" defTabSz="914400" rtl="0" eaLnBrk="1" latinLnBrk="0" hangingPunct="1">
                        <a:buNone/>
                      </a:pPr>
                      <a:endParaRPr lang="en-AU" sz="900" kern="1200">
                        <a:solidFill>
                          <a:schemeClr val="dk1"/>
                        </a:solidFill>
                        <a:latin typeface="+mn-lt"/>
                        <a:ea typeface="+mn-ea"/>
                        <a:cs typeface="+mn-cs"/>
                      </a:endParaRPr>
                    </a:p>
                  </a:txBody>
                  <a:tcPr/>
                </a:tc>
                <a:tc>
                  <a:txBody>
                    <a:bodyPr/>
                    <a:lstStyle/>
                    <a:p>
                      <a:pPr marL="0" lvl="0" algn="l" defTabSz="914400" rtl="0" eaLnBrk="1" latinLnBrk="0" hangingPunct="1">
                        <a:buNone/>
                      </a:pPr>
                      <a:r>
                        <a:rPr lang="en-AU" sz="900" kern="1200">
                          <a:solidFill>
                            <a:schemeClr val="dk1"/>
                          </a:solidFill>
                          <a:latin typeface="+mn-lt"/>
                          <a:ea typeface="+mn-ea"/>
                          <a:cs typeface="+mn-cs"/>
                        </a:rPr>
                        <a:t>The complainant was advised that an amendment to working hours has been approved to facilitate concreting works. Additionally, Lendlease have reiterated to contractors that no work, including set up works, are permitted to occur before 6am, unless there is an approved exemption in place. </a:t>
                      </a:r>
                    </a:p>
                    <a:p>
                      <a:pPr marL="0" lvl="0" algn="l" defTabSz="914400" rtl="0" eaLnBrk="1" latinLnBrk="0" hangingPunct="1">
                        <a:buNone/>
                      </a:pPr>
                      <a:r>
                        <a:rPr lang="en-AU" sz="900" b="0" i="0" u="none" strike="noStrike" noProof="0"/>
                        <a:t>Lendlease offered to meet with the Complainant, however no response was received. </a:t>
                      </a:r>
                      <a:endParaRPr lang="en-AU" sz="900" kern="1200">
                        <a:solidFill>
                          <a:schemeClr val="dk1"/>
                        </a:solidFill>
                        <a:latin typeface="+mn-lt"/>
                        <a:ea typeface="+mn-ea"/>
                        <a:cs typeface="+mn-cs"/>
                      </a:endParaRP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Closed</a:t>
                      </a:r>
                    </a:p>
                  </a:txBody>
                  <a:tcPr/>
                </a:tc>
                <a:extLst>
                  <a:ext uri="{0D108BD9-81ED-4DB2-BD59-A6C34878D82A}">
                    <a16:rowId xmlns:a16="http://schemas.microsoft.com/office/drawing/2014/main" val="2966716784"/>
                  </a:ext>
                </a:extLst>
              </a:tr>
              <a:tr h="370840">
                <a:tc>
                  <a:txBody>
                    <a:bodyPr/>
                    <a:lstStyle/>
                    <a:p>
                      <a:pPr marL="0" lvl="0" algn="l" defTabSz="914400" rtl="0" eaLnBrk="1" latinLnBrk="0" hangingPunct="1">
                        <a:buNone/>
                      </a:pPr>
                      <a:r>
                        <a:rPr lang="en-AU" sz="900" kern="1200" dirty="0">
                          <a:solidFill>
                            <a:schemeClr val="dk1"/>
                          </a:solidFill>
                          <a:latin typeface="+mn-lt"/>
                          <a:ea typeface="+mn-ea"/>
                          <a:cs typeface="+mn-cs"/>
                        </a:rPr>
                        <a:t>8/12/2021</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9/12/2021</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Email</a:t>
                      </a:r>
                    </a:p>
                  </a:txBody>
                  <a:tcPr/>
                </a:tc>
                <a:tc>
                  <a:txBody>
                    <a:bodyPr/>
                    <a:lstStyle/>
                    <a:p>
                      <a:pPr marL="0" lvl="0" algn="l" defTabSz="914400" rtl="0" eaLnBrk="1" latinLnBrk="0" hangingPunct="1">
                        <a:buNone/>
                      </a:pPr>
                      <a:r>
                        <a:rPr lang="en-AU" sz="900" kern="1200">
                          <a:solidFill>
                            <a:schemeClr val="dk1"/>
                          </a:solidFill>
                          <a:latin typeface="+mn-lt"/>
                          <a:ea typeface="+mn-ea"/>
                          <a:cs typeface="+mn-cs"/>
                        </a:rPr>
                        <a:t>Sewerage works on Tweed Coast Road</a:t>
                      </a:r>
                    </a:p>
                  </a:txBody>
                  <a:tcPr/>
                </a:tc>
                <a:tc>
                  <a:txBody>
                    <a:bodyPr/>
                    <a:lstStyle/>
                    <a:p>
                      <a:pPr marL="0" lvl="0" algn="l" defTabSz="914400" rtl="0" eaLnBrk="1" latinLnBrk="0" hangingPunct="1">
                        <a:buNone/>
                      </a:pPr>
                      <a:endParaRPr lang="en-AU" sz="900" kern="1200">
                        <a:solidFill>
                          <a:schemeClr val="dk1"/>
                        </a:solidFill>
                        <a:latin typeface="+mn-lt"/>
                        <a:ea typeface="+mn-ea"/>
                        <a:cs typeface="+mn-cs"/>
                      </a:endParaRPr>
                    </a:p>
                  </a:txBody>
                  <a:tcPr/>
                </a:tc>
                <a:tc>
                  <a:txBody>
                    <a:bodyPr/>
                    <a:lstStyle/>
                    <a:p>
                      <a:pPr marL="0" lvl="0" algn="l" defTabSz="914400" rtl="0" eaLnBrk="1" latinLnBrk="0" hangingPunct="1">
                        <a:buNone/>
                      </a:pPr>
                      <a:r>
                        <a:rPr lang="en-AU" sz="900" kern="1200">
                          <a:solidFill>
                            <a:schemeClr val="dk1"/>
                          </a:solidFill>
                          <a:latin typeface="+mn-lt"/>
                          <a:ea typeface="+mn-ea"/>
                          <a:cs typeface="+mn-cs"/>
                        </a:rPr>
                        <a:t>A complaint was received regarding sewerage works on Tweed Coast Road. Upon investigation, it was confirmed that these works were not being carried out by Lendlease or associated with the hospital site. The complainant was advised of this, and the complaint was closed out. </a:t>
                      </a:r>
                    </a:p>
                  </a:txBody>
                  <a:tcPr/>
                </a:tc>
                <a:tc>
                  <a:txBody>
                    <a:bodyPr/>
                    <a:lstStyle/>
                    <a:p>
                      <a:pPr marL="0" lvl="0" algn="l" defTabSz="914400" rtl="0" eaLnBrk="1" latinLnBrk="0" hangingPunct="1">
                        <a:buNone/>
                      </a:pPr>
                      <a:r>
                        <a:rPr lang="en-AU" sz="900" kern="1200" dirty="0">
                          <a:solidFill>
                            <a:schemeClr val="dk1"/>
                          </a:solidFill>
                          <a:latin typeface="+mn-lt"/>
                          <a:ea typeface="+mn-ea"/>
                          <a:cs typeface="+mn-cs"/>
                        </a:rPr>
                        <a:t>Closed</a:t>
                      </a:r>
                    </a:p>
                  </a:txBody>
                  <a:tcPr/>
                </a:tc>
                <a:extLst>
                  <a:ext uri="{0D108BD9-81ED-4DB2-BD59-A6C34878D82A}">
                    <a16:rowId xmlns:a16="http://schemas.microsoft.com/office/drawing/2014/main" val="1162441769"/>
                  </a:ext>
                </a:extLst>
              </a:tr>
              <a:tr h="370840">
                <a:tc>
                  <a:txBody>
                    <a:bodyPr/>
                    <a:lstStyle/>
                    <a:p>
                      <a:pPr marL="0" algn="l" defTabSz="914400" rtl="0" eaLnBrk="1" latinLnBrk="0" hangingPunct="1">
                        <a:spcAft>
                          <a:spcPts val="0"/>
                        </a:spcAft>
                      </a:pPr>
                      <a:r>
                        <a:rPr lang="en-AU" sz="900" kern="1200">
                          <a:solidFill>
                            <a:srgbClr val="000000"/>
                          </a:solidFill>
                          <a:effectLst/>
                          <a:latin typeface="Arial" panose="020B0604020202020204" pitchFamily="34" charset="0"/>
                          <a:cs typeface="+mn-cs"/>
                        </a:rPr>
                        <a:t>17/11/2021</a:t>
                      </a:r>
                    </a:p>
                  </a:txBody>
                  <a:tcPr/>
                </a:tc>
                <a:tc>
                  <a:txBody>
                    <a:bodyPr/>
                    <a:lstStyle/>
                    <a:p>
                      <a:pPr marL="0" algn="l" defTabSz="914400" rtl="0" eaLnBrk="1" latinLnBrk="0" hangingPunct="1">
                        <a:spcAft>
                          <a:spcPts val="0"/>
                        </a:spcAft>
                      </a:pPr>
                      <a:r>
                        <a:rPr lang="en-AU" sz="900" kern="1200">
                          <a:solidFill>
                            <a:srgbClr val="000000"/>
                          </a:solidFill>
                          <a:effectLst/>
                          <a:latin typeface="Arial" panose="020B0604020202020204" pitchFamily="34" charset="0"/>
                          <a:cs typeface="+mn-cs"/>
                        </a:rPr>
                        <a:t>18/11/2021</a:t>
                      </a:r>
                    </a:p>
                  </a:txBody>
                  <a:tcPr/>
                </a:tc>
                <a:tc>
                  <a:txBody>
                    <a:bodyPr/>
                    <a:lstStyle/>
                    <a:p>
                      <a:pPr marL="0" algn="l" defTabSz="914400" rtl="0" eaLnBrk="1" latinLnBrk="0" hangingPunct="1">
                        <a:spcAft>
                          <a:spcPts val="0"/>
                        </a:spcAft>
                      </a:pPr>
                      <a:r>
                        <a:rPr lang="en-AU" sz="900" kern="1200">
                          <a:solidFill>
                            <a:srgbClr val="000000"/>
                          </a:solidFill>
                          <a:effectLst/>
                          <a:latin typeface="Arial" panose="020B0604020202020204" pitchFamily="34" charset="0"/>
                          <a:cs typeface="+mn-cs"/>
                        </a:rPr>
                        <a:t>Email</a:t>
                      </a:r>
                    </a:p>
                  </a:txBody>
                  <a:tcPr/>
                </a:tc>
                <a:tc>
                  <a:txBody>
                    <a:bodyPr/>
                    <a:lstStyle/>
                    <a:p>
                      <a:pPr marL="0" algn="l" defTabSz="914400" rtl="0" eaLnBrk="1" latinLnBrk="0" hangingPunct="1">
                        <a:spcAft>
                          <a:spcPts val="0"/>
                        </a:spcAft>
                      </a:pPr>
                      <a:r>
                        <a:rPr lang="en-AU" sz="900" kern="1200">
                          <a:solidFill>
                            <a:srgbClr val="000000"/>
                          </a:solidFill>
                          <a:effectLst/>
                          <a:latin typeface="Arial" panose="020B0604020202020204" pitchFamily="34" charset="0"/>
                          <a:cs typeface="+mn-cs"/>
                        </a:rPr>
                        <a:t>Pot hole on Cudgen Road</a:t>
                      </a:r>
                    </a:p>
                  </a:txBody>
                  <a:tcPr/>
                </a:tc>
                <a:tc>
                  <a:txBody>
                    <a:bodyPr/>
                    <a:lstStyle/>
                    <a:p>
                      <a:pPr marL="0" algn="l" defTabSz="914400" rtl="0" eaLnBrk="1" latinLnBrk="0" hangingPunct="1">
                        <a:spcAft>
                          <a:spcPts val="0"/>
                        </a:spcAft>
                      </a:pPr>
                      <a:endParaRPr lang="en-AU" sz="900" kern="1200">
                        <a:solidFill>
                          <a:srgbClr val="000000"/>
                        </a:solidFill>
                        <a:effectLst/>
                        <a:latin typeface="Arial" panose="020B0604020202020204" pitchFamily="34" charset="0"/>
                        <a:cs typeface="+mn-cs"/>
                      </a:endParaRPr>
                    </a:p>
                  </a:txBody>
                  <a:tcPr/>
                </a:tc>
                <a:tc>
                  <a:txBody>
                    <a:bodyPr/>
                    <a:lstStyle/>
                    <a:p>
                      <a:pPr marL="0" algn="l" defTabSz="914400" rtl="0" eaLnBrk="1" latinLnBrk="0" hangingPunct="1">
                        <a:spcAft>
                          <a:spcPts val="0"/>
                        </a:spcAft>
                      </a:pPr>
                      <a:r>
                        <a:rPr lang="en-AU" sz="900" kern="1200">
                          <a:solidFill>
                            <a:srgbClr val="000000"/>
                          </a:solidFill>
                          <a:effectLst/>
                          <a:latin typeface="Arial" panose="020B0604020202020204" pitchFamily="34" charset="0"/>
                          <a:cs typeface="+mn-cs"/>
                        </a:rPr>
                        <a:t>The project team advised that Cudgen Road is a council owned road, and recommended that the complainant contact Council with their concerns.</a:t>
                      </a:r>
                    </a:p>
                  </a:txBody>
                  <a:tcPr/>
                </a:tc>
                <a:tc>
                  <a:txBody>
                    <a:bodyPr/>
                    <a:lstStyle/>
                    <a:p>
                      <a:pPr marL="0" algn="l" defTabSz="914400" rtl="0" eaLnBrk="1" latinLnBrk="0" hangingPunct="1">
                        <a:spcAft>
                          <a:spcPts val="0"/>
                        </a:spcAft>
                      </a:pPr>
                      <a:r>
                        <a:rPr lang="en-AU" sz="900" kern="1200" dirty="0">
                          <a:solidFill>
                            <a:srgbClr val="000000"/>
                          </a:solidFill>
                          <a:effectLst/>
                          <a:latin typeface="Arial" panose="020B0604020202020204" pitchFamily="34" charset="0"/>
                          <a:cs typeface="+mn-cs"/>
                        </a:rPr>
                        <a:t>Closed</a:t>
                      </a:r>
                    </a:p>
                  </a:txBody>
                  <a:tcPr/>
                </a:tc>
                <a:extLst>
                  <a:ext uri="{0D108BD9-81ED-4DB2-BD59-A6C34878D82A}">
                    <a16:rowId xmlns:a16="http://schemas.microsoft.com/office/drawing/2014/main" val="515594151"/>
                  </a:ext>
                </a:extLst>
              </a:tr>
              <a:tr h="370840">
                <a:tc>
                  <a:txBody>
                    <a:bodyPr/>
                    <a:lstStyle/>
                    <a:p>
                      <a:pPr>
                        <a:spcAft>
                          <a:spcPts val="0"/>
                        </a:spcAft>
                      </a:pPr>
                      <a:r>
                        <a:rPr lang="en-AU" sz="900">
                          <a:solidFill>
                            <a:srgbClr val="000000"/>
                          </a:solidFill>
                          <a:effectLst/>
                          <a:latin typeface="Arial" panose="020B0604020202020204" pitchFamily="34" charset="0"/>
                          <a:ea typeface="Calibri" panose="020F0502020204030204" pitchFamily="34" charset="0"/>
                        </a:rPr>
                        <a:t>27/10/2021</a:t>
                      </a:r>
                      <a:endParaRPr lang="en-AU" sz="900">
                        <a:effectLst/>
                        <a:latin typeface="Calibri" panose="020F0502020204030204" pitchFamily="34" charset="0"/>
                        <a:ea typeface="Calibri" panose="020F0502020204030204" pitchFamily="34" charset="0"/>
                      </a:endParaRPr>
                    </a:p>
                  </a:txBody>
                  <a:tcPr/>
                </a:tc>
                <a:tc>
                  <a:txBody>
                    <a:bodyPr/>
                    <a:lstStyle/>
                    <a:p>
                      <a:pPr>
                        <a:spcAft>
                          <a:spcPts val="0"/>
                        </a:spcAft>
                      </a:pPr>
                      <a:r>
                        <a:rPr lang="en-AU" sz="900">
                          <a:solidFill>
                            <a:srgbClr val="000000"/>
                          </a:solidFill>
                          <a:effectLst/>
                          <a:latin typeface="Arial"/>
                          <a:ea typeface="Calibri"/>
                        </a:rPr>
                        <a:t>27/10/2021</a:t>
                      </a:r>
                      <a:endParaRPr lang="en-AU" sz="900">
                        <a:effectLst/>
                        <a:latin typeface="Arial"/>
                        <a:ea typeface="Calibri"/>
                      </a:endParaRPr>
                    </a:p>
                  </a:txBody>
                  <a:tcPr/>
                </a:tc>
                <a:tc>
                  <a:txBody>
                    <a:bodyPr/>
                    <a:lstStyle/>
                    <a:p>
                      <a:pPr>
                        <a:spcAft>
                          <a:spcPts val="0"/>
                        </a:spcAft>
                      </a:pPr>
                      <a:r>
                        <a:rPr lang="en-AU" sz="900">
                          <a:solidFill>
                            <a:srgbClr val="000000"/>
                          </a:solidFill>
                          <a:effectLst/>
                          <a:latin typeface="Arial"/>
                          <a:ea typeface="Calibri"/>
                        </a:rPr>
                        <a:t>Phone</a:t>
                      </a:r>
                      <a:endParaRPr lang="en-AU" sz="900">
                        <a:effectLst/>
                        <a:latin typeface="Arial"/>
                        <a:ea typeface="Calibri"/>
                      </a:endParaRPr>
                    </a:p>
                  </a:txBody>
                  <a:tcPr/>
                </a:tc>
                <a:tc>
                  <a:txBody>
                    <a:bodyPr/>
                    <a:lstStyle/>
                    <a:p>
                      <a:pPr>
                        <a:spcAft>
                          <a:spcPts val="0"/>
                        </a:spcAft>
                      </a:pPr>
                      <a:r>
                        <a:rPr lang="en-AU" sz="900">
                          <a:solidFill>
                            <a:srgbClr val="000000"/>
                          </a:solidFill>
                          <a:effectLst/>
                          <a:latin typeface="Arial"/>
                          <a:ea typeface="Calibri"/>
                        </a:rPr>
                        <a:t>Electric fence not turned back on</a:t>
                      </a:r>
                      <a:endParaRPr lang="en-AU" sz="900">
                        <a:effectLst/>
                        <a:latin typeface="Arial"/>
                        <a:ea typeface="Calibri"/>
                      </a:endParaRPr>
                    </a:p>
                  </a:txBody>
                  <a:tcPr/>
                </a:tc>
                <a:tc>
                  <a:txBody>
                    <a:bodyPr/>
                    <a:lstStyle/>
                    <a:p>
                      <a:endParaRPr lang="en-AU" sz="900">
                        <a:effectLst/>
                        <a:latin typeface="Times New Roman" panose="02020603050405020304" pitchFamily="18" charset="0"/>
                      </a:endParaRPr>
                    </a:p>
                  </a:txBody>
                  <a:tcPr/>
                </a:tc>
                <a:tc>
                  <a:txBody>
                    <a:bodyPr/>
                    <a:lstStyle/>
                    <a:p>
                      <a:pPr>
                        <a:spcAft>
                          <a:spcPts val="0"/>
                        </a:spcAft>
                      </a:pPr>
                      <a:r>
                        <a:rPr lang="en-US" sz="900">
                          <a:solidFill>
                            <a:srgbClr val="000000"/>
                          </a:solidFill>
                          <a:effectLst/>
                          <a:latin typeface="Arial" panose="020B0604020202020204" pitchFamily="34" charset="0"/>
                          <a:ea typeface="Calibri" panose="020F0502020204030204" pitchFamily="34" charset="0"/>
                        </a:rPr>
                        <a:t>Following reinstatement works for private property, subcontractors did not turn the electric fence back on. Immediately rectified following notification from the landowner. </a:t>
                      </a:r>
                      <a:endParaRPr lang="en-AU" sz="900">
                        <a:effectLst/>
                        <a:latin typeface="Calibri" panose="020F0502020204030204" pitchFamily="34" charset="0"/>
                        <a:ea typeface="Calibri" panose="020F0502020204030204" pitchFamily="34" charset="0"/>
                      </a:endParaRPr>
                    </a:p>
                  </a:txBody>
                  <a:tcPr/>
                </a:tc>
                <a:tc>
                  <a:txBody>
                    <a:bodyPr/>
                    <a:lstStyle/>
                    <a:p>
                      <a:pPr>
                        <a:spcAft>
                          <a:spcPts val="0"/>
                        </a:spcAft>
                      </a:pPr>
                      <a:r>
                        <a:rPr lang="en-AU" sz="900">
                          <a:solidFill>
                            <a:srgbClr val="000000"/>
                          </a:solidFill>
                          <a:effectLst/>
                          <a:latin typeface="Arial" panose="020B0604020202020204" pitchFamily="34" charset="0"/>
                          <a:ea typeface="Calibri" panose="020F0502020204030204" pitchFamily="34" charset="0"/>
                        </a:rPr>
                        <a:t>Closed</a:t>
                      </a:r>
                      <a:endParaRPr lang="en-AU" sz="900">
                        <a:effectLst/>
                        <a:latin typeface="Calibri" panose="020F0502020204030204" pitchFamily="34" charset="0"/>
                        <a:ea typeface="Calibri" panose="020F0502020204030204" pitchFamily="34" charset="0"/>
                      </a:endParaRPr>
                    </a:p>
                  </a:txBody>
                  <a:tcPr/>
                </a:tc>
                <a:extLst>
                  <a:ext uri="{0D108BD9-81ED-4DB2-BD59-A6C34878D82A}">
                    <a16:rowId xmlns:a16="http://schemas.microsoft.com/office/drawing/2014/main" val="1694716827"/>
                  </a:ext>
                </a:extLst>
              </a:tr>
              <a:tr h="370840">
                <a:tc>
                  <a:txBody>
                    <a:bodyPr/>
                    <a:lstStyle/>
                    <a:p>
                      <a:pPr lvl="0">
                        <a:buNone/>
                      </a:pPr>
                      <a:r>
                        <a:rPr lang="en-AU" sz="900"/>
                        <a:t>14/09/2021</a:t>
                      </a:r>
                    </a:p>
                  </a:txBody>
                  <a:tcPr/>
                </a:tc>
                <a:tc>
                  <a:txBody>
                    <a:bodyPr/>
                    <a:lstStyle/>
                    <a:p>
                      <a:pPr lvl="0">
                        <a:buNone/>
                      </a:pPr>
                      <a:r>
                        <a:rPr lang="en-AU" sz="900"/>
                        <a:t>-</a:t>
                      </a:r>
                    </a:p>
                  </a:txBody>
                  <a:tcPr/>
                </a:tc>
                <a:tc>
                  <a:txBody>
                    <a:bodyPr/>
                    <a:lstStyle/>
                    <a:p>
                      <a:pPr lvl="0">
                        <a:buNone/>
                      </a:pPr>
                      <a:r>
                        <a:rPr lang="en-AU" sz="900"/>
                        <a:t>Phone/email</a:t>
                      </a:r>
                    </a:p>
                  </a:txBody>
                  <a:tcPr/>
                </a:tc>
                <a:tc>
                  <a:txBody>
                    <a:bodyPr/>
                    <a:lstStyle/>
                    <a:p>
                      <a:pPr lvl="0">
                        <a:buNone/>
                      </a:pPr>
                      <a:r>
                        <a:rPr lang="en-AU" sz="900"/>
                        <a:t>Vehicle damage claim</a:t>
                      </a:r>
                    </a:p>
                  </a:txBody>
                  <a:tcPr/>
                </a:tc>
                <a:tc>
                  <a:txBody>
                    <a:bodyPr/>
                    <a:lstStyle/>
                    <a:p>
                      <a:pPr marL="0" lvl="0" algn="l" defTabSz="914400">
                        <a:buNone/>
                      </a:pPr>
                      <a:endParaRPr lang="en-AU" sz="900" kern="1200">
                        <a:solidFill>
                          <a:schemeClr val="dk1"/>
                        </a:solidFill>
                        <a:latin typeface="+mn-lt"/>
                        <a:ea typeface="+mn-ea"/>
                        <a:cs typeface="+mn-cs"/>
                      </a:endParaRPr>
                    </a:p>
                  </a:txBody>
                  <a:tcPr/>
                </a:tc>
                <a:tc>
                  <a:txBody>
                    <a:bodyPr/>
                    <a:lstStyle/>
                    <a:p>
                      <a:pPr marL="0" lvl="0" algn="l">
                        <a:buNone/>
                      </a:pPr>
                      <a:r>
                        <a:rPr lang="en-US" sz="900" b="0" i="0" u="none" strike="noStrike" kern="1200" noProof="0"/>
                        <a:t>Complainant states that his </a:t>
                      </a:r>
                      <a:r>
                        <a:rPr lang="en-AU" sz="900" b="0" i="0" u="none" strike="noStrike" noProof="0"/>
                        <a:t>vehicle sustained damage when traveling past the hospital construction site. Contact details for the subcontractor identified in the initial complaint were provided; however the subcontractor advises that no contact has been made. Complaint is closed unless further contact from the complainant is initiated.</a:t>
                      </a:r>
                      <a:endParaRPr lang="en-US" sz="900" b="0" i="0" u="none" strike="noStrike" kern="1200" noProof="0"/>
                    </a:p>
                  </a:txBody>
                  <a:tcPr/>
                </a:tc>
                <a:tc>
                  <a:txBody>
                    <a:bodyPr/>
                    <a:lstStyle/>
                    <a:p>
                      <a:pPr lvl="0">
                        <a:buNone/>
                      </a:pPr>
                      <a:r>
                        <a:rPr lang="en-AU" sz="900"/>
                        <a:t>Closed</a:t>
                      </a:r>
                    </a:p>
                  </a:txBody>
                  <a:tcPr/>
                </a:tc>
                <a:extLst>
                  <a:ext uri="{0D108BD9-81ED-4DB2-BD59-A6C34878D82A}">
                    <a16:rowId xmlns:a16="http://schemas.microsoft.com/office/drawing/2014/main" val="1808929297"/>
                  </a:ext>
                </a:extLst>
              </a:tr>
              <a:tr h="370840">
                <a:tc>
                  <a:txBody>
                    <a:bodyPr/>
                    <a:lstStyle/>
                    <a:p>
                      <a:pPr lvl="0">
                        <a:buNone/>
                      </a:pPr>
                      <a:r>
                        <a:rPr lang="en-AU" sz="900"/>
                        <a:t>13/07/2021</a:t>
                      </a:r>
                    </a:p>
                  </a:txBody>
                  <a:tcPr/>
                </a:tc>
                <a:tc>
                  <a:txBody>
                    <a:bodyPr/>
                    <a:lstStyle/>
                    <a:p>
                      <a:pPr lvl="0">
                        <a:buNone/>
                      </a:pPr>
                      <a:r>
                        <a:rPr lang="en-AU" sz="900"/>
                        <a:t>15/07/2021</a:t>
                      </a:r>
                    </a:p>
                  </a:txBody>
                  <a:tcPr/>
                </a:tc>
                <a:tc>
                  <a:txBody>
                    <a:bodyPr/>
                    <a:lstStyle/>
                    <a:p>
                      <a:pPr lvl="0">
                        <a:buNone/>
                      </a:pPr>
                      <a:r>
                        <a:rPr lang="en-AU" sz="900"/>
                        <a:t>Phone</a:t>
                      </a:r>
                    </a:p>
                  </a:txBody>
                  <a:tcPr/>
                </a:tc>
                <a:tc>
                  <a:txBody>
                    <a:bodyPr/>
                    <a:lstStyle/>
                    <a:p>
                      <a:pPr lvl="0">
                        <a:buNone/>
                      </a:pPr>
                      <a:r>
                        <a:rPr lang="en-AU" sz="900"/>
                        <a:t>Site works start time enquiry</a:t>
                      </a:r>
                    </a:p>
                  </a:txBody>
                  <a:tcPr/>
                </a:tc>
                <a:tc>
                  <a:txBody>
                    <a:bodyPr/>
                    <a:lstStyle/>
                    <a:p>
                      <a:pPr marL="0" lvl="0" algn="l" defTabSz="914400">
                        <a:buNone/>
                      </a:pPr>
                      <a:endParaRPr lang="en-AU" sz="900" kern="1200">
                        <a:solidFill>
                          <a:schemeClr val="dk1"/>
                        </a:solidFill>
                        <a:latin typeface="+mn-lt"/>
                        <a:ea typeface="+mn-ea"/>
                        <a:cs typeface="+mn-cs"/>
                      </a:endParaRPr>
                    </a:p>
                  </a:txBody>
                  <a:tcPr/>
                </a:tc>
                <a:tc>
                  <a:txBody>
                    <a:bodyPr/>
                    <a:lstStyle/>
                    <a:p>
                      <a:pPr marL="0" lvl="0" algn="l">
                        <a:buNone/>
                      </a:pPr>
                      <a:r>
                        <a:rPr lang="en-US" sz="900" b="0" i="0" u="none" strike="noStrike" kern="1200" noProof="0"/>
                        <a:t>Project confirmed approved start time on site for the project. </a:t>
                      </a:r>
                    </a:p>
                  </a:txBody>
                  <a:tcPr/>
                </a:tc>
                <a:tc>
                  <a:txBody>
                    <a:bodyPr/>
                    <a:lstStyle/>
                    <a:p>
                      <a:pPr lvl="0">
                        <a:buNone/>
                      </a:pPr>
                      <a:r>
                        <a:rPr lang="en-AU" sz="900"/>
                        <a:t>Closed</a:t>
                      </a:r>
                    </a:p>
                  </a:txBody>
                  <a:tcPr/>
                </a:tc>
                <a:extLst>
                  <a:ext uri="{0D108BD9-81ED-4DB2-BD59-A6C34878D82A}">
                    <a16:rowId xmlns:a16="http://schemas.microsoft.com/office/drawing/2014/main" val="843206111"/>
                  </a:ext>
                </a:extLst>
              </a:tr>
              <a:tr h="370840">
                <a:tc>
                  <a:txBody>
                    <a:bodyPr/>
                    <a:lstStyle/>
                    <a:p>
                      <a:pPr lvl="0">
                        <a:buNone/>
                      </a:pPr>
                      <a:r>
                        <a:rPr lang="en-AU" sz="900"/>
                        <a:t>11/05/2021</a:t>
                      </a:r>
                    </a:p>
                  </a:txBody>
                  <a:tcPr/>
                </a:tc>
                <a:tc>
                  <a:txBody>
                    <a:bodyPr/>
                    <a:lstStyle/>
                    <a:p>
                      <a:pPr lvl="0">
                        <a:buNone/>
                      </a:pPr>
                      <a:r>
                        <a:rPr lang="en-AU" sz="900"/>
                        <a:t>12/05/2021 </a:t>
                      </a:r>
                    </a:p>
                  </a:txBody>
                  <a:tcPr/>
                </a:tc>
                <a:tc>
                  <a:txBody>
                    <a:bodyPr/>
                    <a:lstStyle/>
                    <a:p>
                      <a:pPr lvl="0">
                        <a:buNone/>
                      </a:pPr>
                      <a:r>
                        <a:rPr lang="en-AU" sz="900"/>
                        <a:t>Email</a:t>
                      </a:r>
                    </a:p>
                  </a:txBody>
                  <a:tcPr/>
                </a:tc>
                <a:tc>
                  <a:txBody>
                    <a:bodyPr/>
                    <a:lstStyle/>
                    <a:p>
                      <a:pPr lvl="0">
                        <a:buNone/>
                      </a:pPr>
                      <a:r>
                        <a:rPr lang="en-AU" sz="900"/>
                        <a:t>Security spotlight on at night</a:t>
                      </a:r>
                    </a:p>
                  </a:txBody>
                  <a:tcPr/>
                </a:tc>
                <a:tc>
                  <a:txBody>
                    <a:bodyPr/>
                    <a:lstStyle/>
                    <a:p>
                      <a:pPr marL="0" lvl="0" algn="l" defTabSz="914400">
                        <a:buNone/>
                      </a:pPr>
                      <a:endParaRPr lang="en-AU" sz="900" kern="1200">
                        <a:solidFill>
                          <a:schemeClr val="dk1"/>
                        </a:solidFill>
                        <a:latin typeface="+mn-lt"/>
                        <a:ea typeface="+mn-ea"/>
                        <a:cs typeface="+mn-cs"/>
                      </a:endParaRPr>
                    </a:p>
                  </a:txBody>
                  <a:tcPr/>
                </a:tc>
                <a:tc>
                  <a:txBody>
                    <a:bodyPr/>
                    <a:lstStyle/>
                    <a:p>
                      <a:pPr marL="0" lvl="0" algn="l">
                        <a:buNone/>
                      </a:pPr>
                      <a:r>
                        <a:rPr lang="en-US" sz="900" b="0" i="0" u="none" strike="noStrike" kern="1200" noProof="0"/>
                        <a:t>The spotlight has been redirected downwards to resolve the issue.</a:t>
                      </a:r>
                    </a:p>
                  </a:txBody>
                  <a:tcPr/>
                </a:tc>
                <a:tc>
                  <a:txBody>
                    <a:bodyPr/>
                    <a:lstStyle/>
                    <a:p>
                      <a:pPr lvl="0">
                        <a:buNone/>
                      </a:pPr>
                      <a:r>
                        <a:rPr lang="en-AU" sz="900"/>
                        <a:t>Closed</a:t>
                      </a:r>
                    </a:p>
                  </a:txBody>
                  <a:tcPr/>
                </a:tc>
                <a:extLst>
                  <a:ext uri="{0D108BD9-81ED-4DB2-BD59-A6C34878D82A}">
                    <a16:rowId xmlns:a16="http://schemas.microsoft.com/office/drawing/2014/main" val="2070325371"/>
                  </a:ext>
                </a:extLst>
              </a:tr>
              <a:tr h="370840">
                <a:tc>
                  <a:txBody>
                    <a:bodyPr/>
                    <a:lstStyle/>
                    <a:p>
                      <a:r>
                        <a:rPr lang="en-AU" sz="900"/>
                        <a:t>28/04/2021</a:t>
                      </a:r>
                    </a:p>
                  </a:txBody>
                  <a:tcPr/>
                </a:tc>
                <a:tc>
                  <a:txBody>
                    <a:bodyPr/>
                    <a:lstStyle/>
                    <a:p>
                      <a:r>
                        <a:rPr lang="en-AU" sz="900"/>
                        <a:t>3/05/2021</a:t>
                      </a:r>
                    </a:p>
                  </a:txBody>
                  <a:tcPr/>
                </a:tc>
                <a:tc>
                  <a:txBody>
                    <a:bodyPr/>
                    <a:lstStyle/>
                    <a:p>
                      <a:r>
                        <a:rPr lang="en-AU" sz="900"/>
                        <a:t>Phone</a:t>
                      </a:r>
                    </a:p>
                  </a:txBody>
                  <a:tcPr/>
                </a:tc>
                <a:tc>
                  <a:txBody>
                    <a:bodyPr/>
                    <a:lstStyle/>
                    <a:p>
                      <a:r>
                        <a:rPr lang="en-AU" sz="900"/>
                        <a:t>Lighting at the temporary car park at night</a:t>
                      </a:r>
                    </a:p>
                  </a:txBody>
                  <a:tcPr/>
                </a:tc>
                <a:tc>
                  <a:txBody>
                    <a:bodyPr/>
                    <a:lstStyle/>
                    <a:p>
                      <a:pPr marL="0" algn="l" defTabSz="914400" rtl="0" eaLnBrk="1" latinLnBrk="0" hangingPunct="1"/>
                      <a:endParaRPr lang="en-AU" sz="900" kern="1200">
                        <a:solidFill>
                          <a:schemeClr val="dk1"/>
                        </a:solidFill>
                        <a:latin typeface="+mn-lt"/>
                        <a:ea typeface="+mn-ea"/>
                        <a:cs typeface="+mn-cs"/>
                      </a:endParaRPr>
                    </a:p>
                  </a:txBody>
                  <a:tcPr/>
                </a:tc>
                <a:tc>
                  <a:txBody>
                    <a:bodyPr/>
                    <a:lstStyle/>
                    <a:p>
                      <a:pPr marL="0" lvl="0" algn="l" defTabSz="914400" rtl="0" eaLnBrk="1" latinLnBrk="0" hangingPunct="1">
                        <a:buNone/>
                      </a:pPr>
                      <a:r>
                        <a:rPr lang="en-US" sz="900" kern="1200">
                          <a:solidFill>
                            <a:schemeClr val="dk1"/>
                          </a:solidFill>
                          <a:latin typeface="+mn-lt"/>
                          <a:ea typeface="+mn-ea"/>
                          <a:cs typeface="+mn-cs"/>
                        </a:rPr>
                        <a:t>The lighting installed in the temporary car park is for safety purposes and are on a timer to switch on from 5am – 7am and again from 5pm – 7pm. </a:t>
                      </a:r>
                    </a:p>
                  </a:txBody>
                  <a:tcPr/>
                </a:tc>
                <a:tc>
                  <a:txBody>
                    <a:bodyPr/>
                    <a:lstStyle/>
                    <a:p>
                      <a:r>
                        <a:rPr lang="en-AU" sz="900" dirty="0"/>
                        <a:t>Closed</a:t>
                      </a:r>
                    </a:p>
                  </a:txBody>
                  <a:tcPr/>
                </a:tc>
                <a:extLst>
                  <a:ext uri="{0D108BD9-81ED-4DB2-BD59-A6C34878D82A}">
                    <a16:rowId xmlns:a16="http://schemas.microsoft.com/office/drawing/2014/main" val="198171517"/>
                  </a:ext>
                </a:extLst>
              </a:tr>
            </a:tbl>
          </a:graphicData>
        </a:graphic>
      </p:graphicFrame>
    </p:spTree>
    <p:extLst>
      <p:ext uri="{BB962C8B-B14F-4D97-AF65-F5344CB8AC3E}">
        <p14:creationId xmlns:p14="http://schemas.microsoft.com/office/powerpoint/2010/main" val="295217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88923805-3C5B-41AD-8895-2132E349B8FE}"/>
              </a:ext>
            </a:extLst>
          </p:cNvPr>
          <p:cNvSpPr>
            <a:spLocks noChangeArrowheads="1"/>
          </p:cNvSpPr>
          <p:nvPr/>
        </p:nvSpPr>
        <p:spPr bwMode="auto">
          <a:xfrm>
            <a:off x="2644775" y="248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C07F6E9B-74EC-44D5-8500-ACF87019FB01}"/>
              </a:ext>
            </a:extLst>
          </p:cNvPr>
          <p:cNvGraphicFramePr>
            <a:graphicFrameLocks noGrp="1"/>
          </p:cNvGraphicFramePr>
          <p:nvPr>
            <p:extLst>
              <p:ext uri="{D42A27DB-BD31-4B8C-83A1-F6EECF244321}">
                <p14:modId xmlns:p14="http://schemas.microsoft.com/office/powerpoint/2010/main" val="1338158686"/>
              </p:ext>
            </p:extLst>
          </p:nvPr>
        </p:nvGraphicFramePr>
        <p:xfrm>
          <a:off x="270312" y="1390785"/>
          <a:ext cx="11633664" cy="3175000"/>
        </p:xfrm>
        <a:graphic>
          <a:graphicData uri="http://schemas.openxmlformats.org/drawingml/2006/table">
            <a:tbl>
              <a:tblPr firstRow="1" bandRow="1">
                <a:tableStyleId>{93296810-A885-4BE3-A3E7-6D5BEEA58F35}</a:tableStyleId>
              </a:tblPr>
              <a:tblGrid>
                <a:gridCol w="837035">
                  <a:extLst>
                    <a:ext uri="{9D8B030D-6E8A-4147-A177-3AD203B41FA5}">
                      <a16:colId xmlns:a16="http://schemas.microsoft.com/office/drawing/2014/main" val="910119916"/>
                    </a:ext>
                  </a:extLst>
                </a:gridCol>
                <a:gridCol w="805343">
                  <a:extLst>
                    <a:ext uri="{9D8B030D-6E8A-4147-A177-3AD203B41FA5}">
                      <a16:colId xmlns:a16="http://schemas.microsoft.com/office/drawing/2014/main" val="4036904938"/>
                    </a:ext>
                  </a:extLst>
                </a:gridCol>
                <a:gridCol w="914400">
                  <a:extLst>
                    <a:ext uri="{9D8B030D-6E8A-4147-A177-3AD203B41FA5}">
                      <a16:colId xmlns:a16="http://schemas.microsoft.com/office/drawing/2014/main" val="730683681"/>
                    </a:ext>
                  </a:extLst>
                </a:gridCol>
                <a:gridCol w="2365695">
                  <a:extLst>
                    <a:ext uri="{9D8B030D-6E8A-4147-A177-3AD203B41FA5}">
                      <a16:colId xmlns:a16="http://schemas.microsoft.com/office/drawing/2014/main" val="1880289145"/>
                    </a:ext>
                  </a:extLst>
                </a:gridCol>
                <a:gridCol w="780176">
                  <a:extLst>
                    <a:ext uri="{9D8B030D-6E8A-4147-A177-3AD203B41FA5}">
                      <a16:colId xmlns:a16="http://schemas.microsoft.com/office/drawing/2014/main" val="720864197"/>
                    </a:ext>
                  </a:extLst>
                </a:gridCol>
                <a:gridCol w="5176008">
                  <a:extLst>
                    <a:ext uri="{9D8B030D-6E8A-4147-A177-3AD203B41FA5}">
                      <a16:colId xmlns:a16="http://schemas.microsoft.com/office/drawing/2014/main" val="2257086979"/>
                    </a:ext>
                  </a:extLst>
                </a:gridCol>
                <a:gridCol w="755007">
                  <a:extLst>
                    <a:ext uri="{9D8B030D-6E8A-4147-A177-3AD203B41FA5}">
                      <a16:colId xmlns:a16="http://schemas.microsoft.com/office/drawing/2014/main" val="3184363035"/>
                    </a:ext>
                  </a:extLst>
                </a:gridCol>
              </a:tblGrid>
              <a:tr h="370840">
                <a:tc>
                  <a:txBody>
                    <a:bodyPr/>
                    <a:lstStyle/>
                    <a:p>
                      <a:r>
                        <a:rPr lang="en-AU" sz="900"/>
                        <a:t>Date of complaint</a:t>
                      </a:r>
                    </a:p>
                  </a:txBody>
                  <a:tcPr/>
                </a:tc>
                <a:tc>
                  <a:txBody>
                    <a:bodyPr/>
                    <a:lstStyle/>
                    <a:p>
                      <a:r>
                        <a:rPr lang="en-AU" sz="900"/>
                        <a:t>Date of response</a:t>
                      </a:r>
                    </a:p>
                  </a:txBody>
                  <a:tcPr/>
                </a:tc>
                <a:tc>
                  <a:txBody>
                    <a:bodyPr/>
                    <a:lstStyle/>
                    <a:p>
                      <a:r>
                        <a:rPr lang="en-AU" sz="900"/>
                        <a:t>Method of complaint</a:t>
                      </a:r>
                    </a:p>
                  </a:txBody>
                  <a:tcPr/>
                </a:tc>
                <a:tc>
                  <a:txBody>
                    <a:bodyPr/>
                    <a:lstStyle/>
                    <a:p>
                      <a:r>
                        <a:rPr lang="en-AU" sz="900"/>
                        <a:t>Nature of complaint</a:t>
                      </a:r>
                    </a:p>
                  </a:txBody>
                  <a:tcPr/>
                </a:tc>
                <a:tc>
                  <a:txBody>
                    <a:bodyPr/>
                    <a:lstStyle/>
                    <a:p>
                      <a:r>
                        <a:rPr lang="en-AU" sz="900"/>
                        <a:t>DA ref</a:t>
                      </a:r>
                    </a:p>
                  </a:txBody>
                  <a:tcPr/>
                </a:tc>
                <a:tc>
                  <a:txBody>
                    <a:bodyPr/>
                    <a:lstStyle/>
                    <a:p>
                      <a:r>
                        <a:rPr lang="en-AU" sz="900"/>
                        <a:t>Project response</a:t>
                      </a:r>
                    </a:p>
                  </a:txBody>
                  <a:tcPr/>
                </a:tc>
                <a:tc>
                  <a:txBody>
                    <a:bodyPr/>
                    <a:lstStyle/>
                    <a:p>
                      <a:r>
                        <a:rPr lang="en-AU" sz="900" dirty="0"/>
                        <a:t>Status</a:t>
                      </a:r>
                    </a:p>
                  </a:txBody>
                  <a:tcPr/>
                </a:tc>
                <a:extLst>
                  <a:ext uri="{0D108BD9-81ED-4DB2-BD59-A6C34878D82A}">
                    <a16:rowId xmlns:a16="http://schemas.microsoft.com/office/drawing/2014/main" val="627561436"/>
                  </a:ext>
                </a:extLst>
              </a:tr>
              <a:tr h="370840">
                <a:tc>
                  <a:txBody>
                    <a:bodyPr/>
                    <a:lstStyle/>
                    <a:p>
                      <a:r>
                        <a:rPr lang="en-AU" sz="900" dirty="0"/>
                        <a:t>10/03/2021</a:t>
                      </a:r>
                    </a:p>
                  </a:txBody>
                  <a:tcPr/>
                </a:tc>
                <a:tc>
                  <a:txBody>
                    <a:bodyPr/>
                    <a:lstStyle/>
                    <a:p>
                      <a:r>
                        <a:rPr lang="en-AU" sz="900"/>
                        <a:t>11/03/2021</a:t>
                      </a:r>
                    </a:p>
                  </a:txBody>
                  <a:tcPr/>
                </a:tc>
                <a:tc>
                  <a:txBody>
                    <a:bodyPr/>
                    <a:lstStyle/>
                    <a:p>
                      <a:r>
                        <a:rPr lang="en-AU" sz="900"/>
                        <a:t>Phone</a:t>
                      </a:r>
                    </a:p>
                  </a:txBody>
                  <a:tcPr/>
                </a:tc>
                <a:tc>
                  <a:txBody>
                    <a:bodyPr/>
                    <a:lstStyle/>
                    <a:p>
                      <a:r>
                        <a:rPr lang="en-AU" sz="900"/>
                        <a:t>Vehicle damage claim</a:t>
                      </a:r>
                    </a:p>
                  </a:txBody>
                  <a:tcPr/>
                </a:tc>
                <a:tc>
                  <a:txBody>
                    <a:bodyPr/>
                    <a:lstStyle/>
                    <a:p>
                      <a:endParaRPr lang="en-AU" sz="900"/>
                    </a:p>
                  </a:txBody>
                  <a:tcPr/>
                </a:tc>
                <a:tc>
                  <a:txBody>
                    <a:bodyPr/>
                    <a:lstStyle/>
                    <a:p>
                      <a:pPr lvl="0">
                        <a:buNone/>
                      </a:pPr>
                      <a:r>
                        <a:rPr lang="en-AU" sz="900" b="0" i="0" u="none" strike="noStrike" noProof="0"/>
                        <a:t>Project team requested information from complainant to verify vehicle damage was caused by construction related activities from site. Details were unable to be provided. The Project Team offered to meet with the Complainant, however no response was received. Complaint is considered closed.   </a:t>
                      </a:r>
                      <a:endParaRPr lang="en-US"/>
                    </a:p>
                  </a:txBody>
                  <a:tcPr/>
                </a:tc>
                <a:tc>
                  <a:txBody>
                    <a:bodyPr/>
                    <a:lstStyle/>
                    <a:p>
                      <a:r>
                        <a:rPr lang="en-AU" sz="900" dirty="0"/>
                        <a:t>Closed</a:t>
                      </a:r>
                    </a:p>
                  </a:txBody>
                  <a:tcPr/>
                </a:tc>
                <a:extLst>
                  <a:ext uri="{0D108BD9-81ED-4DB2-BD59-A6C34878D82A}">
                    <a16:rowId xmlns:a16="http://schemas.microsoft.com/office/drawing/2014/main" val="1307456638"/>
                  </a:ext>
                </a:extLst>
              </a:tr>
              <a:tr h="370840">
                <a:tc>
                  <a:txBody>
                    <a:bodyPr/>
                    <a:lstStyle/>
                    <a:p>
                      <a:r>
                        <a:rPr lang="en-AU" sz="900" dirty="0"/>
                        <a:t>2/03/2021</a:t>
                      </a:r>
                    </a:p>
                  </a:txBody>
                  <a:tcPr/>
                </a:tc>
                <a:tc>
                  <a:txBody>
                    <a:bodyPr/>
                    <a:lstStyle/>
                    <a:p>
                      <a:r>
                        <a:rPr lang="en-AU" sz="900"/>
                        <a:t>5/03/2021</a:t>
                      </a:r>
                    </a:p>
                  </a:txBody>
                  <a:tcPr/>
                </a:tc>
                <a:tc>
                  <a:txBody>
                    <a:bodyPr/>
                    <a:lstStyle/>
                    <a:p>
                      <a:r>
                        <a:rPr lang="en-AU" sz="900"/>
                        <a:t>Email</a:t>
                      </a:r>
                    </a:p>
                  </a:txBody>
                  <a:tcPr/>
                </a:tc>
                <a:tc>
                  <a:txBody>
                    <a:bodyPr/>
                    <a:lstStyle/>
                    <a:p>
                      <a:r>
                        <a:rPr lang="en-AU" sz="900"/>
                        <a:t>Pedestrian safety around Cudgen Road bus shelter works</a:t>
                      </a:r>
                    </a:p>
                  </a:txBody>
                  <a:tcPr/>
                </a:tc>
                <a:tc>
                  <a:txBody>
                    <a:bodyPr/>
                    <a:lstStyle/>
                    <a:p>
                      <a:endParaRPr lang="en-AU" sz="900"/>
                    </a:p>
                  </a:txBody>
                  <a:tcPr/>
                </a:tc>
                <a:tc>
                  <a:txBody>
                    <a:bodyPr/>
                    <a:lstStyle/>
                    <a:p>
                      <a:r>
                        <a:rPr lang="en-AU" sz="900"/>
                        <a:t>In consultation with Tweed Shire Council, the bus shelter opposite TAFE NSW Kingscliff campus was fenced off to establish a safe working area while trenching works were carried out in February.</a:t>
                      </a:r>
                    </a:p>
                    <a:p>
                      <a:r>
                        <a:rPr lang="en-AU" sz="900"/>
                        <a:t>A temporary bus pick-up point was established and sign-posted within the existing bus zone, with room for pedestrians to wait safely. The bus companies were advised in advance of the temporary changes.</a:t>
                      </a:r>
                    </a:p>
                    <a:p>
                      <a:r>
                        <a:rPr lang="en-AU" sz="900"/>
                        <a:t>In addition to this, traffic control was in place while the works were being carried out to safely manage pedestrian access around the work site and to and from the temporary bus shelter.</a:t>
                      </a:r>
                    </a:p>
                  </a:txBody>
                  <a:tcPr/>
                </a:tc>
                <a:tc>
                  <a:txBody>
                    <a:bodyPr/>
                    <a:lstStyle/>
                    <a:p>
                      <a:r>
                        <a:rPr lang="en-AU" sz="900" dirty="0"/>
                        <a:t>Closed</a:t>
                      </a:r>
                    </a:p>
                  </a:txBody>
                  <a:tcPr/>
                </a:tc>
                <a:extLst>
                  <a:ext uri="{0D108BD9-81ED-4DB2-BD59-A6C34878D82A}">
                    <a16:rowId xmlns:a16="http://schemas.microsoft.com/office/drawing/2014/main" val="2770140706"/>
                  </a:ext>
                </a:extLst>
              </a:tr>
              <a:tr h="370840">
                <a:tc gridSpan="7">
                  <a:txBody>
                    <a:bodyPr/>
                    <a:lstStyle/>
                    <a:p>
                      <a:r>
                        <a:rPr lang="en-AU" sz="900" dirty="0"/>
                        <a:t>January 2021: Nil complaints received</a:t>
                      </a:r>
                    </a:p>
                  </a:txBody>
                  <a:tcPr/>
                </a:tc>
                <a:tc hMerge="1">
                  <a:txBody>
                    <a:bodyPr/>
                    <a:lstStyle/>
                    <a:p>
                      <a:endParaRPr lang="en-AU" sz="900"/>
                    </a:p>
                  </a:txBody>
                  <a:tcPr/>
                </a:tc>
                <a:tc hMerge="1">
                  <a:txBody>
                    <a:bodyPr/>
                    <a:lstStyle/>
                    <a:p>
                      <a:endParaRPr lang="en-AU" sz="900"/>
                    </a:p>
                  </a:txBody>
                  <a:tcPr/>
                </a:tc>
                <a:tc hMerge="1">
                  <a:txBody>
                    <a:bodyPr/>
                    <a:lstStyle/>
                    <a:p>
                      <a:endParaRPr lang="en-AU" sz="900"/>
                    </a:p>
                  </a:txBody>
                  <a:tcPr/>
                </a:tc>
                <a:tc hMerge="1">
                  <a:txBody>
                    <a:bodyPr/>
                    <a:lstStyle/>
                    <a:p>
                      <a:endParaRPr lang="en-AU" sz="900"/>
                    </a:p>
                  </a:txBody>
                  <a:tcPr/>
                </a:tc>
                <a:tc hMerge="1">
                  <a:txBody>
                    <a:bodyPr/>
                    <a:lstStyle/>
                    <a:p>
                      <a:endParaRPr lang="en-AU" sz="900"/>
                    </a:p>
                  </a:txBody>
                  <a:tcPr/>
                </a:tc>
                <a:tc hMerge="1">
                  <a:txBody>
                    <a:bodyPr/>
                    <a:lstStyle/>
                    <a:p>
                      <a:endParaRPr lang="en-AU" sz="900"/>
                    </a:p>
                  </a:txBody>
                  <a:tcPr/>
                </a:tc>
                <a:extLst>
                  <a:ext uri="{0D108BD9-81ED-4DB2-BD59-A6C34878D82A}">
                    <a16:rowId xmlns:a16="http://schemas.microsoft.com/office/drawing/2014/main" val="3005272964"/>
                  </a:ext>
                </a:extLst>
              </a:tr>
              <a:tr h="370840">
                <a:tc gridSpan="7">
                  <a:txBody>
                    <a:bodyPr/>
                    <a:lstStyle/>
                    <a:p>
                      <a:r>
                        <a:rPr lang="en-AU" sz="900"/>
                        <a:t>December 2020: Nil complaints received</a:t>
                      </a:r>
                    </a:p>
                  </a:txBody>
                  <a:tcPr/>
                </a:tc>
                <a:tc hMerge="1">
                  <a:txBody>
                    <a:bodyPr/>
                    <a:lstStyle/>
                    <a:p>
                      <a:endParaRPr lang="en-AU" sz="900"/>
                    </a:p>
                  </a:txBody>
                  <a:tcPr/>
                </a:tc>
                <a:tc hMerge="1">
                  <a:txBody>
                    <a:bodyPr/>
                    <a:lstStyle/>
                    <a:p>
                      <a:endParaRPr lang="en-AU" sz="900"/>
                    </a:p>
                  </a:txBody>
                  <a:tcPr/>
                </a:tc>
                <a:tc hMerge="1">
                  <a:txBody>
                    <a:bodyPr/>
                    <a:lstStyle/>
                    <a:p>
                      <a:endParaRPr lang="en-AU" sz="900"/>
                    </a:p>
                  </a:txBody>
                  <a:tcPr/>
                </a:tc>
                <a:tc hMerge="1">
                  <a:txBody>
                    <a:bodyPr/>
                    <a:lstStyle/>
                    <a:p>
                      <a:endParaRPr lang="en-AU" sz="900"/>
                    </a:p>
                  </a:txBody>
                  <a:tcPr/>
                </a:tc>
                <a:tc hMerge="1">
                  <a:txBody>
                    <a:bodyPr/>
                    <a:lstStyle/>
                    <a:p>
                      <a:endParaRPr lang="en-AU" sz="900"/>
                    </a:p>
                  </a:txBody>
                  <a:tcPr/>
                </a:tc>
                <a:tc hMerge="1">
                  <a:txBody>
                    <a:bodyPr/>
                    <a:lstStyle/>
                    <a:p>
                      <a:endParaRPr lang="en-AU" sz="900"/>
                    </a:p>
                  </a:txBody>
                  <a:tcPr/>
                </a:tc>
                <a:extLst>
                  <a:ext uri="{0D108BD9-81ED-4DB2-BD59-A6C34878D82A}">
                    <a16:rowId xmlns:a16="http://schemas.microsoft.com/office/drawing/2014/main" val="2606899657"/>
                  </a:ext>
                </a:extLst>
              </a:tr>
              <a:tr h="370840">
                <a:tc gridSpan="7">
                  <a:txBody>
                    <a:bodyPr/>
                    <a:lstStyle/>
                    <a:p>
                      <a:pPr lvl="0">
                        <a:buNone/>
                      </a:pPr>
                      <a:r>
                        <a:rPr lang="en-AU" sz="900" dirty="0"/>
                        <a:t>November 2020: Nil complaints received</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2039875"/>
                  </a:ext>
                </a:extLst>
              </a:tr>
            </a:tbl>
          </a:graphicData>
        </a:graphic>
      </p:graphicFrame>
      <p:sp>
        <p:nvSpPr>
          <p:cNvPr id="4" name="TextBox 3">
            <a:extLst>
              <a:ext uri="{FF2B5EF4-FFF2-40B4-BE49-F238E27FC236}">
                <a16:creationId xmlns:a16="http://schemas.microsoft.com/office/drawing/2014/main" id="{4D6D6ACC-C4A2-4FA8-B55F-AFFE07A90C20}"/>
              </a:ext>
            </a:extLst>
          </p:cNvPr>
          <p:cNvSpPr txBox="1"/>
          <p:nvPr/>
        </p:nvSpPr>
        <p:spPr>
          <a:xfrm>
            <a:off x="197160" y="6049143"/>
            <a:ext cx="11633664" cy="246221"/>
          </a:xfrm>
          <a:prstGeom prst="rect">
            <a:avLst/>
          </a:prstGeom>
          <a:noFill/>
        </p:spPr>
        <p:txBody>
          <a:bodyPr wrap="square" lIns="91440" tIns="45720" rIns="91440" bIns="45720" rtlCol="0" anchor="t">
            <a:spAutoFit/>
          </a:bodyPr>
          <a:lstStyle/>
          <a:p>
            <a:r>
              <a:rPr lang="en-AU" sz="1000" i="1" dirty="0"/>
              <a:t>SSD2 works commenced on site November 2020.</a:t>
            </a:r>
          </a:p>
        </p:txBody>
      </p:sp>
    </p:spTree>
    <p:extLst>
      <p:ext uri="{BB962C8B-B14F-4D97-AF65-F5344CB8AC3E}">
        <p14:creationId xmlns:p14="http://schemas.microsoft.com/office/powerpoint/2010/main" val="319456015"/>
      </p:ext>
    </p:extLst>
  </p:cSld>
  <p:clrMapOvr>
    <a:masterClrMapping/>
  </p:clrMapOvr>
</p:sld>
</file>

<file path=ppt/theme/theme1.xml><?xml version="1.0" encoding="utf-8"?>
<a:theme xmlns:a="http://schemas.openxmlformats.org/drawingml/2006/main" name="1_Cover page">
  <a:themeElements>
    <a:clrScheme name="Tweed Valley Hospital">
      <a:dk1>
        <a:sysClr val="windowText" lastClr="000000"/>
      </a:dk1>
      <a:lt1>
        <a:sysClr val="window" lastClr="FFFFFF"/>
      </a:lt1>
      <a:dk2>
        <a:srgbClr val="53B0CB"/>
      </a:dk2>
      <a:lt2>
        <a:srgbClr val="E7E6E6"/>
      </a:lt2>
      <a:accent1>
        <a:srgbClr val="78BF45"/>
      </a:accent1>
      <a:accent2>
        <a:srgbClr val="3E7A87"/>
      </a:accent2>
      <a:accent3>
        <a:srgbClr val="99D3E0"/>
      </a:accent3>
      <a:accent4>
        <a:srgbClr val="E2CD7A"/>
      </a:accent4>
      <a:accent5>
        <a:srgbClr val="78BF45"/>
      </a:accent5>
      <a:accent6>
        <a:srgbClr val="3E7A87"/>
      </a:accent6>
      <a:hlink>
        <a:srgbClr val="53B0CB"/>
      </a:hlink>
      <a:folHlink>
        <a:srgbClr val="3E7A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xt pages">
  <a:themeElements>
    <a:clrScheme name="Tweed Valley Hospital">
      <a:dk1>
        <a:sysClr val="windowText" lastClr="000000"/>
      </a:dk1>
      <a:lt1>
        <a:sysClr val="window" lastClr="FFFFFF"/>
      </a:lt1>
      <a:dk2>
        <a:srgbClr val="53B0CB"/>
      </a:dk2>
      <a:lt2>
        <a:srgbClr val="E7E6E6"/>
      </a:lt2>
      <a:accent1>
        <a:srgbClr val="78BF45"/>
      </a:accent1>
      <a:accent2>
        <a:srgbClr val="3E7A87"/>
      </a:accent2>
      <a:accent3>
        <a:srgbClr val="99D3E0"/>
      </a:accent3>
      <a:accent4>
        <a:srgbClr val="E2CD7A"/>
      </a:accent4>
      <a:accent5>
        <a:srgbClr val="78BF45"/>
      </a:accent5>
      <a:accent6>
        <a:srgbClr val="3E7A87"/>
      </a:accent6>
      <a:hlink>
        <a:srgbClr val="53B0CB"/>
      </a:hlink>
      <a:folHlink>
        <a:srgbClr val="3E7A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over page">
  <a:themeElements>
    <a:clrScheme name="Tweed Valley Hospital">
      <a:dk1>
        <a:sysClr val="windowText" lastClr="000000"/>
      </a:dk1>
      <a:lt1>
        <a:sysClr val="window" lastClr="FFFFFF"/>
      </a:lt1>
      <a:dk2>
        <a:srgbClr val="53B0CB"/>
      </a:dk2>
      <a:lt2>
        <a:srgbClr val="E7E6E6"/>
      </a:lt2>
      <a:accent1>
        <a:srgbClr val="78BF45"/>
      </a:accent1>
      <a:accent2>
        <a:srgbClr val="3E7A87"/>
      </a:accent2>
      <a:accent3>
        <a:srgbClr val="99D3E0"/>
      </a:accent3>
      <a:accent4>
        <a:srgbClr val="E2CD7A"/>
      </a:accent4>
      <a:accent5>
        <a:srgbClr val="78BF45"/>
      </a:accent5>
      <a:accent6>
        <a:srgbClr val="3E7A87"/>
      </a:accent6>
      <a:hlink>
        <a:srgbClr val="53B0CB"/>
      </a:hlink>
      <a:folHlink>
        <a:srgbClr val="3E7A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ext pages">
  <a:themeElements>
    <a:clrScheme name="Tweed Valley Hospital">
      <a:dk1>
        <a:sysClr val="windowText" lastClr="000000"/>
      </a:dk1>
      <a:lt1>
        <a:sysClr val="window" lastClr="FFFFFF"/>
      </a:lt1>
      <a:dk2>
        <a:srgbClr val="53B0CB"/>
      </a:dk2>
      <a:lt2>
        <a:srgbClr val="E7E6E6"/>
      </a:lt2>
      <a:accent1>
        <a:srgbClr val="78BF45"/>
      </a:accent1>
      <a:accent2>
        <a:srgbClr val="3E7A87"/>
      </a:accent2>
      <a:accent3>
        <a:srgbClr val="99D3E0"/>
      </a:accent3>
      <a:accent4>
        <a:srgbClr val="E2CD7A"/>
      </a:accent4>
      <a:accent5>
        <a:srgbClr val="78BF45"/>
      </a:accent5>
      <a:accent6>
        <a:srgbClr val="3E7A87"/>
      </a:accent6>
      <a:hlink>
        <a:srgbClr val="53B0CB"/>
      </a:hlink>
      <a:folHlink>
        <a:srgbClr val="3E7A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over page">
  <a:themeElements>
    <a:clrScheme name="Tweed Valley Hospital">
      <a:dk1>
        <a:sysClr val="windowText" lastClr="000000"/>
      </a:dk1>
      <a:lt1>
        <a:sysClr val="window" lastClr="FFFFFF"/>
      </a:lt1>
      <a:dk2>
        <a:srgbClr val="53B0CB"/>
      </a:dk2>
      <a:lt2>
        <a:srgbClr val="E7E6E6"/>
      </a:lt2>
      <a:accent1>
        <a:srgbClr val="78BF45"/>
      </a:accent1>
      <a:accent2>
        <a:srgbClr val="3E7A87"/>
      </a:accent2>
      <a:accent3>
        <a:srgbClr val="99D3E0"/>
      </a:accent3>
      <a:accent4>
        <a:srgbClr val="E2CD7A"/>
      </a:accent4>
      <a:accent5>
        <a:srgbClr val="78BF45"/>
      </a:accent5>
      <a:accent6>
        <a:srgbClr val="3E7A87"/>
      </a:accent6>
      <a:hlink>
        <a:srgbClr val="53B0CB"/>
      </a:hlink>
      <a:folHlink>
        <a:srgbClr val="3E7A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Text pages">
  <a:themeElements>
    <a:clrScheme name="Tweed Valley Hospital">
      <a:dk1>
        <a:sysClr val="windowText" lastClr="000000"/>
      </a:dk1>
      <a:lt1>
        <a:sysClr val="window" lastClr="FFFFFF"/>
      </a:lt1>
      <a:dk2>
        <a:srgbClr val="53B0CB"/>
      </a:dk2>
      <a:lt2>
        <a:srgbClr val="E7E6E6"/>
      </a:lt2>
      <a:accent1>
        <a:srgbClr val="78BF45"/>
      </a:accent1>
      <a:accent2>
        <a:srgbClr val="3E7A87"/>
      </a:accent2>
      <a:accent3>
        <a:srgbClr val="99D3E0"/>
      </a:accent3>
      <a:accent4>
        <a:srgbClr val="E2CD7A"/>
      </a:accent4>
      <a:accent5>
        <a:srgbClr val="78BF45"/>
      </a:accent5>
      <a:accent6>
        <a:srgbClr val="3E7A87"/>
      </a:accent6>
      <a:hlink>
        <a:srgbClr val="53B0CB"/>
      </a:hlink>
      <a:folHlink>
        <a:srgbClr val="3E7A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D25CB8D3745B4BAF048C590455BCA1" ma:contentTypeVersion="16" ma:contentTypeDescription="Create a new document." ma:contentTypeScope="" ma:versionID="11df02650369dc696978b145848431a0">
  <xsd:schema xmlns:xsd="http://www.w3.org/2001/XMLSchema" xmlns:xs="http://www.w3.org/2001/XMLSchema" xmlns:p="http://schemas.microsoft.com/office/2006/metadata/properties" xmlns:ns2="1adb8e8d-8228-4878-bfb5-0abcf188f2ce" xmlns:ns3="3ce4b5fe-b4d5-4fc4-ba7f-5d17dbd50c55" targetNamespace="http://schemas.microsoft.com/office/2006/metadata/properties" ma:root="true" ma:fieldsID="742bd45622fce74889fe0fe503d0dcb3" ns2:_="" ns3:_="">
    <xsd:import namespace="1adb8e8d-8228-4878-bfb5-0abcf188f2ce"/>
    <xsd:import namespace="3ce4b5fe-b4d5-4fc4-ba7f-5d17dbd50c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db8e8d-8228-4878-bfb5-0abcf188f2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a4c9e2d-f8e3-4a57-bac9-17bee8f4579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ce4b5fe-b4d5-4fc4-ba7f-5d17dbd50c5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65730ff-f084-4a82-a51c-c9be52a124bd}" ma:internalName="TaxCatchAll" ma:showField="CatchAllData" ma:web="3ce4b5fe-b4d5-4fc4-ba7f-5d17dbd50c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ce4b5fe-b4d5-4fc4-ba7f-5d17dbd50c55">
      <UserInfo>
        <DisplayName>Todd Lee (Health Infrastructure)</DisplayName>
        <AccountId>25</AccountId>
        <AccountType/>
      </UserInfo>
      <UserInfo>
        <DisplayName>Linda Brandon (Health Infrastructure)</DisplayName>
        <AccountId>21</AccountId>
        <AccountType/>
      </UserInfo>
      <UserInfo>
        <DisplayName>Sarah McEwan (Health Infrastructure)</DisplayName>
        <AccountId>20</AccountId>
        <AccountType/>
      </UserInfo>
    </SharedWithUsers>
    <TaxCatchAll xmlns="3ce4b5fe-b4d5-4fc4-ba7f-5d17dbd50c55" xsi:nil="true"/>
    <lcf76f155ced4ddcb4097134ff3c332f xmlns="1adb8e8d-8228-4878-bfb5-0abcf188f2c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E04E44D-3409-4BFD-BC46-B2005633CE55}">
  <ds:schemaRefs>
    <ds:schemaRef ds:uri="1adb8e8d-8228-4878-bfb5-0abcf188f2ce"/>
    <ds:schemaRef ds:uri="3ce4b5fe-b4d5-4fc4-ba7f-5d17dbd50c5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8164C02-BA5A-4687-9D53-A207BF2714FE}">
  <ds:schemaRefs>
    <ds:schemaRef ds:uri="http://schemas.microsoft.com/sharepoint/v3/contenttype/forms"/>
  </ds:schemaRefs>
</ds:datastoreItem>
</file>

<file path=customXml/itemProps3.xml><?xml version="1.0" encoding="utf-8"?>
<ds:datastoreItem xmlns:ds="http://schemas.openxmlformats.org/officeDocument/2006/customXml" ds:itemID="{12BEA1F3-14BB-45A9-A06E-69FB49C61A26}">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3ce4b5fe-b4d5-4fc4-ba7f-5d17dbd50c55"/>
    <ds:schemaRef ds:uri="1adb8e8d-8228-4878-bfb5-0abcf188f2ce"/>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1055</TotalTime>
  <Words>1268</Words>
  <Application>Microsoft Office PowerPoint</Application>
  <PresentationFormat>Widescreen</PresentationFormat>
  <Paragraphs>149</Paragraphs>
  <Slides>4</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4</vt:i4>
      </vt:variant>
    </vt:vector>
  </HeadingPairs>
  <TitlesOfParts>
    <vt:vector size="14" baseType="lpstr">
      <vt:lpstr>Arial</vt:lpstr>
      <vt:lpstr>Calibri</vt:lpstr>
      <vt:lpstr>Calibri Light</vt:lpstr>
      <vt:lpstr>Times New Roman</vt:lpstr>
      <vt:lpstr>1_Cover page</vt:lpstr>
      <vt:lpstr>2_Text pages</vt:lpstr>
      <vt:lpstr>2_Cover page</vt:lpstr>
      <vt:lpstr>1_Text pages</vt:lpstr>
      <vt:lpstr>3_Cover page</vt:lpstr>
      <vt:lpstr>3_Text pages</vt:lpstr>
      <vt:lpstr>PowerPoint Presentation</vt:lpstr>
      <vt:lpstr>PowerPoint Presentation</vt:lpstr>
      <vt:lpstr>PowerPoint Presentation</vt:lpstr>
      <vt:lpstr>PowerPoint Presentation</vt:lpstr>
    </vt:vector>
  </TitlesOfParts>
  <Company>eHealthNSW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Melinda Boyd</dc:creator>
  <cp:lastModifiedBy>Linda Brandon (Health Infrastructure)</cp:lastModifiedBy>
  <cp:revision>8</cp:revision>
  <cp:lastPrinted>2018-03-20T05:44:03Z</cp:lastPrinted>
  <dcterms:created xsi:type="dcterms:W3CDTF">2018-02-19T22:25:40Z</dcterms:created>
  <dcterms:modified xsi:type="dcterms:W3CDTF">2022-11-25T00:30:43Z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0x010100EDD25CB8D3745B4BAF048C590455BCA1</vt:lpwstr>
  </property>
  <property fmtid="{D5CDD505-2E9C-101B-9397-08002B2CF9AE}" pid="3" name="MSIP_Label_fe7f9010-7f5c-4372-b4e3-91a33ea4ea32_Enabled">
    <vt:lpwstr>true</vt:lpwstr>
  </property>
  <property fmtid="{D5CDD505-2E9C-101B-9397-08002B2CF9AE}" pid="4" name="MSIP_Label_fe7f9010-7f5c-4372-b4e3-91a33ea4ea32_SetDate">
    <vt:lpwstr>2021-08-05T02:59:10Z</vt:lpwstr>
  </property>
  <property fmtid="{D5CDD505-2E9C-101B-9397-08002B2CF9AE}" pid="5" name="MSIP_Label_fe7f9010-7f5c-4372-b4e3-91a33ea4ea32_Method">
    <vt:lpwstr>Standard</vt:lpwstr>
  </property>
  <property fmtid="{D5CDD505-2E9C-101B-9397-08002B2CF9AE}" pid="6" name="MSIP_Label_fe7f9010-7f5c-4372-b4e3-91a33ea4ea32_Name">
    <vt:lpwstr>I - Internal</vt:lpwstr>
  </property>
  <property fmtid="{D5CDD505-2E9C-101B-9397-08002B2CF9AE}" pid="7" name="MSIP_Label_fe7f9010-7f5c-4372-b4e3-91a33ea4ea32_SiteId">
    <vt:lpwstr>bc0c325b-6efc-4ca8-9e46-11b50fe2aab5</vt:lpwstr>
  </property>
  <property fmtid="{D5CDD505-2E9C-101B-9397-08002B2CF9AE}" pid="8" name="MSIP_Label_fe7f9010-7f5c-4372-b4e3-91a33ea4ea32_ActionId">
    <vt:lpwstr>0ebaa1ec-6f49-4861-9814-6e9edf9063dd</vt:lpwstr>
  </property>
  <property fmtid="{D5CDD505-2E9C-101B-9397-08002B2CF9AE}" pid="9" name="MSIP_Label_fe7f9010-7f5c-4372-b4e3-91a33ea4ea32_ContentBits">
    <vt:lpwstr>0</vt:lpwstr>
  </property>
  <property fmtid="{D5CDD505-2E9C-101B-9397-08002B2CF9AE}" pid="10" name="MediaServiceImageTags">
    <vt:lpwstr/>
  </property>
</Properties>
</file>